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1" r:id="rId3"/>
    <p:sldId id="310" r:id="rId4"/>
    <p:sldId id="312" r:id="rId5"/>
    <p:sldId id="309" r:id="rId6"/>
    <p:sldId id="257" r:id="rId7"/>
    <p:sldId id="283" r:id="rId8"/>
    <p:sldId id="308" r:id="rId9"/>
    <p:sldId id="286" r:id="rId10"/>
    <p:sldId id="270" r:id="rId11"/>
    <p:sldId id="315" r:id="rId12"/>
    <p:sldId id="272" r:id="rId13"/>
    <p:sldId id="273" r:id="rId14"/>
    <p:sldId id="274" r:id="rId15"/>
    <p:sldId id="298" r:id="rId16"/>
    <p:sldId id="299" r:id="rId17"/>
    <p:sldId id="287" r:id="rId18"/>
    <p:sldId id="313" r:id="rId19"/>
    <p:sldId id="277" r:id="rId20"/>
    <p:sldId id="288" r:id="rId21"/>
    <p:sldId id="289" r:id="rId22"/>
    <p:sldId id="29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14" r:id="rId31"/>
    <p:sldId id="316" r:id="rId32"/>
    <p:sldId id="317" r:id="rId33"/>
    <p:sldId id="318" r:id="rId34"/>
    <p:sldId id="319" r:id="rId35"/>
    <p:sldId id="320" r:id="rId36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A7378585-76F4-4136-80DC-A9FC045B2750}" type="datetimeFigureOut">
              <a:rPr lang="en-US" smtClean="0"/>
              <a:pPr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1D0D23F4-9A11-4F02-80D9-F13E03F1AE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3100" dirty="0" smtClean="0"/>
              <a:t>Introduction to Classical Mythology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b="1" dirty="0" smtClean="0"/>
              <a:t>Homer, </a:t>
            </a:r>
            <a:r>
              <a:rPr lang="en-US" b="1" i="1" dirty="0" smtClean="0"/>
              <a:t>Iliad</a:t>
            </a:r>
            <a:r>
              <a:rPr lang="en-US" b="1" dirty="0" smtClean="0"/>
              <a:t> 17-20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Hector Takes the Armor of </a:t>
            </a:r>
            <a:r>
              <a:rPr lang="en-US" sz="2400" dirty="0" err="1" smtClean="0"/>
              <a:t>Akhilleus</a:t>
            </a:r>
            <a:r>
              <a:rPr lang="en-US" sz="2400" dirty="0" smtClean="0"/>
              <a:t>/</a:t>
            </a:r>
            <a:r>
              <a:rPr lang="en-US" sz="2400" dirty="0" err="1" smtClean="0"/>
              <a:t>Patroklos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572000" cy="2133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600" dirty="0" smtClean="0"/>
              <a:t>Trojan ranks came on, as </a:t>
            </a:r>
            <a:r>
              <a:rPr lang="en-US" sz="1600" dirty="0" err="1" smtClean="0"/>
              <a:t>Hektor</a:t>
            </a:r>
            <a:r>
              <a:rPr lang="en-US" sz="1600" dirty="0" smtClean="0"/>
              <a:t> led them.</a:t>
            </a:r>
          </a:p>
          <a:p>
            <a:pPr>
              <a:buNone/>
            </a:pPr>
            <a:r>
              <a:rPr lang="en-US" sz="1600" dirty="0" smtClean="0"/>
              <a:t>Backward at last </a:t>
            </a:r>
            <a:r>
              <a:rPr lang="en-US" sz="1600" dirty="0" err="1" smtClean="0"/>
              <a:t>Menelaos</a:t>
            </a:r>
            <a:r>
              <a:rPr lang="en-US" sz="1600" dirty="0" smtClean="0"/>
              <a:t> turned, and left the body,</a:t>
            </a:r>
          </a:p>
          <a:p>
            <a:pPr>
              <a:buNone/>
            </a:pPr>
            <a:r>
              <a:rPr lang="en-US" sz="1600" dirty="0" smtClean="0"/>
              <a:t>Facing about at every step, the way</a:t>
            </a:r>
          </a:p>
          <a:p>
            <a:pPr>
              <a:buNone/>
            </a:pPr>
            <a:r>
              <a:rPr lang="en-US" sz="1600" dirty="0" smtClean="0"/>
              <a:t>A bearded lion does when dogs and men</a:t>
            </a:r>
          </a:p>
          <a:p>
            <a:pPr>
              <a:buNone/>
            </a:pPr>
            <a:r>
              <a:rPr lang="en-US" sz="1600" dirty="0" smtClean="0"/>
              <a:t>With spears and shouts repel him from a farmyard,</a:t>
            </a:r>
          </a:p>
          <a:p>
            <a:pPr>
              <a:buNone/>
            </a:pPr>
            <a:r>
              <a:rPr lang="en-US" sz="1600" dirty="0" smtClean="0"/>
              <a:t>And hatred makes his great heart turn to ice</a:t>
            </a:r>
          </a:p>
          <a:p>
            <a:pPr>
              <a:buNone/>
            </a:pPr>
            <a:r>
              <a:rPr lang="en-US" sz="1600" dirty="0" smtClean="0"/>
              <a:t>And he is forced from the cattle pen. Just so,</a:t>
            </a:r>
          </a:p>
          <a:p>
            <a:pPr>
              <a:buNone/>
            </a:pPr>
            <a:r>
              <a:rPr lang="en-US" sz="1600" dirty="0" smtClean="0"/>
              <a:t>Forced from </a:t>
            </a:r>
            <a:r>
              <a:rPr lang="en-US" sz="1600" dirty="0" err="1" smtClean="0"/>
              <a:t>Patroklos</a:t>
            </a:r>
            <a:r>
              <a:rPr lang="en-US" sz="1600" dirty="0" smtClean="0"/>
              <a:t>, tawny </a:t>
            </a:r>
            <a:r>
              <a:rPr lang="en-US" sz="1600" dirty="0" err="1" smtClean="0"/>
              <a:t>Menelaos</a:t>
            </a:r>
            <a:r>
              <a:rPr lang="en-US" sz="1600" dirty="0" smtClean="0"/>
              <a:t> </a:t>
            </a:r>
          </a:p>
          <a:p>
            <a:pPr>
              <a:buNone/>
            </a:pPr>
            <a:r>
              <a:rPr lang="en-US" sz="1600" dirty="0" smtClean="0"/>
              <a:t>Step by step retired… 17.117-125</a:t>
            </a:r>
          </a:p>
        </p:txBody>
      </p:sp>
      <p:pic>
        <p:nvPicPr>
          <p:cNvPr id="17412" name="Picture 4" descr="black-figure krater, c. 530 BC Greek in style of master Exekias, from Pharsalus, GreeceLocation:National Archaeological Museum Athens" title="battle over the body of Patroklos (vase-painting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42672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Zeus Gives Hector Great Power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800600" cy="4114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And Zeus who gathers cloud saw </a:t>
            </a:r>
            <a:r>
              <a:rPr lang="en-US" sz="1600" dirty="0" err="1" smtClean="0"/>
              <a:t>Hektor</a:t>
            </a:r>
            <a:r>
              <a:rPr lang="en-US" sz="1600" dirty="0" smtClean="0"/>
              <a:t> now</a:t>
            </a:r>
          </a:p>
          <a:p>
            <a:pPr>
              <a:buNone/>
            </a:pPr>
            <a:r>
              <a:rPr lang="en-US" sz="1600" dirty="0" smtClean="0"/>
              <a:t>Standing apart, in the hero’s shield and helm,</a:t>
            </a:r>
          </a:p>
          <a:p>
            <a:pPr>
              <a:buNone/>
            </a:pPr>
            <a:r>
              <a:rPr lang="en-US" sz="1600" dirty="0" smtClean="0"/>
              <a:t>And nodded, musing over him: “Ah, poor man,</a:t>
            </a:r>
          </a:p>
          <a:p>
            <a:pPr>
              <a:buNone/>
            </a:pPr>
            <a:r>
              <a:rPr lang="en-US" sz="1600" dirty="0" smtClean="0"/>
              <a:t>No least presage of death is in your mind,</a:t>
            </a:r>
          </a:p>
          <a:p>
            <a:pPr>
              <a:buNone/>
            </a:pPr>
            <a:r>
              <a:rPr lang="en-US" sz="1600" dirty="0" smtClean="0"/>
              <a:t>How near it is, at last. You wear the gear</a:t>
            </a:r>
          </a:p>
          <a:p>
            <a:pPr>
              <a:buNone/>
            </a:pPr>
            <a:r>
              <a:rPr lang="en-US" sz="1600" dirty="0" smtClean="0"/>
              <a:t>Of a great prince. Other men blanch before him.</a:t>
            </a:r>
          </a:p>
          <a:p>
            <a:pPr>
              <a:buNone/>
            </a:pPr>
            <a:r>
              <a:rPr lang="en-US" sz="1600" dirty="0" smtClean="0"/>
              <a:t>It is his comrade, gentle and strong, you killed,</a:t>
            </a:r>
          </a:p>
          <a:p>
            <a:pPr>
              <a:buNone/>
            </a:pPr>
            <a:r>
              <a:rPr lang="en-US" sz="1600" dirty="0"/>
              <a:t> </a:t>
            </a:r>
            <a:r>
              <a:rPr lang="en-US" sz="1600" dirty="0" smtClean="0"/>
              <a:t>and stripped his head and shoulders of helm and shield</a:t>
            </a:r>
          </a:p>
          <a:p>
            <a:pPr>
              <a:buNone/>
            </a:pPr>
            <a:r>
              <a:rPr lang="en-US" sz="1600" dirty="0" smtClean="0"/>
              <a:t>Without respect. Power for the time being</a:t>
            </a:r>
          </a:p>
          <a:p>
            <a:pPr>
              <a:buNone/>
            </a:pPr>
            <a:r>
              <a:rPr lang="en-US" sz="1600" dirty="0" smtClean="0"/>
              <a:t>I will concede to you, as recompense,</a:t>
            </a:r>
          </a:p>
          <a:p>
            <a:pPr>
              <a:buNone/>
            </a:pPr>
            <a:r>
              <a:rPr lang="en-US" sz="1600" dirty="0" smtClean="0"/>
              <a:t>For never will </a:t>
            </a:r>
            <a:r>
              <a:rPr lang="en-US" sz="1600" dirty="0" err="1" smtClean="0"/>
              <a:t>Andromakhe</a:t>
            </a:r>
            <a:r>
              <a:rPr lang="en-US" sz="1600" dirty="0" smtClean="0"/>
              <a:t> receive</a:t>
            </a:r>
          </a:p>
          <a:p>
            <a:pPr>
              <a:buNone/>
            </a:pPr>
            <a:r>
              <a:rPr lang="en-US" sz="1600" dirty="0" err="1" smtClean="0"/>
              <a:t>Akhilleus</a:t>
            </a:r>
            <a:r>
              <a:rPr lang="en-US" sz="1600" dirty="0" smtClean="0"/>
              <a:t>’ arms from you on your return. </a:t>
            </a:r>
          </a:p>
          <a:p>
            <a:pPr>
              <a:buNone/>
            </a:pPr>
            <a:r>
              <a:rPr lang="en-US" sz="1600" dirty="0" smtClean="0"/>
              <a:t>17.222-33</a:t>
            </a:r>
          </a:p>
        </p:txBody>
      </p:sp>
    </p:spTree>
    <p:extLst>
      <p:ext uri="{BB962C8B-B14F-4D97-AF65-F5344CB8AC3E}">
        <p14:creationId xmlns:p14="http://schemas.microsoft.com/office/powerpoint/2010/main" val="260624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Grief of </a:t>
            </a:r>
            <a:r>
              <a:rPr lang="en-US" dirty="0" err="1" smtClean="0"/>
              <a:t>Akhilleus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191000" cy="38862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A black </a:t>
            </a:r>
            <a:r>
              <a:rPr lang="en-US" dirty="0" err="1" smtClean="0"/>
              <a:t>stormcloud</a:t>
            </a:r>
            <a:r>
              <a:rPr lang="en-US" dirty="0" smtClean="0"/>
              <a:t> of pain shrouded </a:t>
            </a:r>
            <a:r>
              <a:rPr lang="en-US" dirty="0" err="1" smtClean="0"/>
              <a:t>Akhilleus</a:t>
            </a:r>
            <a:r>
              <a:rPr lang="en-US" dirty="0" smtClean="0"/>
              <a:t>,</a:t>
            </a:r>
          </a:p>
          <a:p>
            <a:pPr>
              <a:buNone/>
            </a:pPr>
            <a:r>
              <a:rPr lang="en-US" dirty="0" smtClean="0"/>
              <a:t>On his bowed head he scattered dust and ash</a:t>
            </a:r>
          </a:p>
          <a:p>
            <a:pPr>
              <a:buNone/>
            </a:pPr>
            <a:r>
              <a:rPr lang="en-US" dirty="0" smtClean="0"/>
              <a:t>In handfuls and befouled his beautiful face,</a:t>
            </a:r>
          </a:p>
          <a:p>
            <a:pPr>
              <a:buNone/>
            </a:pPr>
            <a:r>
              <a:rPr lang="en-US" dirty="0" smtClean="0"/>
              <a:t>Letting black ash sift on his fragrant </a:t>
            </a:r>
            <a:r>
              <a:rPr lang="en-US" dirty="0" err="1" smtClean="0"/>
              <a:t>khiton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Then in the dust he stretched his giant length</a:t>
            </a:r>
          </a:p>
          <a:p>
            <a:pPr>
              <a:buNone/>
            </a:pPr>
            <a:r>
              <a:rPr lang="en-US" dirty="0" smtClean="0"/>
              <a:t>And tore his hair with both hands. From the hut</a:t>
            </a:r>
          </a:p>
          <a:p>
            <a:pPr>
              <a:buNone/>
            </a:pPr>
            <a:r>
              <a:rPr lang="en-US" dirty="0" smtClean="0"/>
              <a:t>The women who had been spoils of war to him</a:t>
            </a:r>
          </a:p>
          <a:p>
            <a:pPr>
              <a:buNone/>
            </a:pPr>
            <a:r>
              <a:rPr lang="en-US" dirty="0" smtClean="0"/>
              <a:t>And to </a:t>
            </a:r>
            <a:r>
              <a:rPr lang="en-US" dirty="0" err="1" smtClean="0"/>
              <a:t>Patroklos</a:t>
            </a:r>
            <a:r>
              <a:rPr lang="en-US" dirty="0" smtClean="0"/>
              <a:t> flocked in haste around him,</a:t>
            </a:r>
          </a:p>
          <a:p>
            <a:pPr>
              <a:buNone/>
            </a:pPr>
            <a:r>
              <a:rPr lang="en-US" dirty="0" smtClean="0"/>
              <a:t>Crying loud in grief. All beat their </a:t>
            </a:r>
            <a:r>
              <a:rPr lang="en-US" dirty="0" err="1" smtClean="0"/>
              <a:t>brests</a:t>
            </a:r>
            <a:r>
              <a:rPr lang="en-US" dirty="0" smtClean="0"/>
              <a:t>,</a:t>
            </a:r>
          </a:p>
          <a:p>
            <a:pPr>
              <a:buNone/>
            </a:pPr>
            <a:r>
              <a:rPr lang="en-US" dirty="0" smtClean="0"/>
              <a:t>And trembling came upon their knees. </a:t>
            </a:r>
            <a:r>
              <a:rPr lang="en-US" dirty="0" err="1" smtClean="0"/>
              <a:t>Antilokhos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Wept where he stood, bending to hold the hero’s</a:t>
            </a:r>
          </a:p>
          <a:p>
            <a:pPr>
              <a:buNone/>
            </a:pPr>
            <a:r>
              <a:rPr lang="en-US" dirty="0" smtClean="0"/>
              <a:t>Hands when groaning shook his heart: he feared</a:t>
            </a:r>
          </a:p>
          <a:p>
            <a:pPr>
              <a:buNone/>
            </a:pPr>
            <a:r>
              <a:rPr lang="en-US" dirty="0" smtClean="0"/>
              <a:t>The man might use sharp iron to slash his throat.</a:t>
            </a:r>
          </a:p>
          <a:p>
            <a:pPr>
              <a:buNone/>
            </a:pPr>
            <a:r>
              <a:rPr lang="en-US" dirty="0" smtClean="0"/>
              <a:t>And now </a:t>
            </a:r>
            <a:r>
              <a:rPr lang="en-US" dirty="0" err="1" smtClean="0"/>
              <a:t>Akhilleus</a:t>
            </a:r>
            <a:r>
              <a:rPr lang="en-US" dirty="0" smtClean="0"/>
              <a:t> gave a dreadful cry.</a:t>
            </a:r>
          </a:p>
          <a:p>
            <a:pPr>
              <a:buNone/>
            </a:pPr>
            <a:r>
              <a:rPr lang="en-US" dirty="0" smtClean="0"/>
              <a:t>18.  25-38 </a:t>
            </a:r>
            <a:endParaRPr lang="en-US" dirty="0"/>
          </a:p>
        </p:txBody>
      </p:sp>
      <p:pic>
        <p:nvPicPr>
          <p:cNvPr id="4" name="Picture 3" descr="vase painting (&quot;Corinthian Chytra&quot;)&#10;" title="Thetis comforts Achilles on the death of Patroklo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9893" y="990600"/>
            <a:ext cx="278110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Grief of Thetis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191000" cy="40386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All these nymphs</a:t>
            </a:r>
          </a:p>
          <a:p>
            <a:pPr>
              <a:buNone/>
            </a:pPr>
            <a:r>
              <a:rPr lang="en-US" dirty="0" smtClean="0"/>
              <a:t>Now beat their breasts as Thetis cried in sorrow:</a:t>
            </a:r>
          </a:p>
          <a:p>
            <a:pPr>
              <a:buNone/>
            </a:pPr>
            <a:r>
              <a:rPr lang="en-US" dirty="0" smtClean="0"/>
              <a:t>“Sisters, daughters of </a:t>
            </a:r>
            <a:r>
              <a:rPr lang="en-US" dirty="0" err="1" smtClean="0"/>
              <a:t>Nereus</a:t>
            </a:r>
            <a:r>
              <a:rPr lang="en-US" dirty="0" smtClean="0"/>
              <a:t>, hear and know</a:t>
            </a:r>
          </a:p>
          <a:p>
            <a:pPr>
              <a:buNone/>
            </a:pPr>
            <a:r>
              <a:rPr lang="en-US" dirty="0" smtClean="0"/>
              <a:t>How sore my heart is! Now my life is pain</a:t>
            </a:r>
          </a:p>
          <a:p>
            <a:pPr>
              <a:buNone/>
            </a:pPr>
            <a:r>
              <a:rPr lang="en-US" dirty="0" smtClean="0"/>
              <a:t>For my great son’s dark destiny I bore</a:t>
            </a:r>
          </a:p>
          <a:p>
            <a:pPr>
              <a:buNone/>
            </a:pPr>
            <a:r>
              <a:rPr lang="en-US" dirty="0" smtClean="0"/>
              <a:t>A child flawless and strong beyond all men.</a:t>
            </a:r>
          </a:p>
          <a:p>
            <a:pPr>
              <a:buNone/>
            </a:pPr>
            <a:r>
              <a:rPr lang="en-US" dirty="0" smtClean="0"/>
              <a:t>He flourished like a green shoot, and I brought him</a:t>
            </a:r>
          </a:p>
          <a:p>
            <a:pPr>
              <a:buNone/>
            </a:pPr>
            <a:r>
              <a:rPr lang="en-US" dirty="0" smtClean="0"/>
              <a:t>To manhood like a blossoming orchard tree,</a:t>
            </a:r>
          </a:p>
          <a:p>
            <a:pPr>
              <a:buNone/>
            </a:pPr>
            <a:r>
              <a:rPr lang="en-US" dirty="0" smtClean="0"/>
              <a:t>Only to send him in the ships to Ilion</a:t>
            </a:r>
          </a:p>
          <a:p>
            <a:pPr>
              <a:buNone/>
            </a:pPr>
            <a:r>
              <a:rPr lang="en-US" dirty="0" smtClean="0"/>
              <a:t>To war with Trojans. Now I shall never see him</a:t>
            </a:r>
          </a:p>
          <a:p>
            <a:pPr>
              <a:buNone/>
            </a:pPr>
            <a:r>
              <a:rPr lang="en-US" dirty="0" smtClean="0"/>
              <a:t>Entering </a:t>
            </a:r>
            <a:r>
              <a:rPr lang="en-US" dirty="0" err="1" smtClean="0"/>
              <a:t>Peleus</a:t>
            </a:r>
            <a:r>
              <a:rPr lang="en-US" dirty="0" smtClean="0"/>
              <a:t>’ hall, his home, again.</a:t>
            </a:r>
          </a:p>
          <a:p>
            <a:pPr>
              <a:buNone/>
            </a:pPr>
            <a:r>
              <a:rPr lang="en-US" dirty="0" smtClean="0"/>
              <a:t>But even while he lives, beholding sunlight,</a:t>
            </a:r>
          </a:p>
          <a:p>
            <a:pPr>
              <a:buNone/>
            </a:pPr>
            <a:r>
              <a:rPr lang="en-US" dirty="0" smtClean="0"/>
              <a:t>Suffering is his lot. I have no power </a:t>
            </a:r>
          </a:p>
          <a:p>
            <a:pPr>
              <a:buNone/>
            </a:pPr>
            <a:r>
              <a:rPr lang="en-US" dirty="0" smtClean="0"/>
              <a:t>To help him, though I go to him. Even so, </a:t>
            </a:r>
          </a:p>
          <a:p>
            <a:pPr>
              <a:buNone/>
            </a:pPr>
            <a:r>
              <a:rPr lang="en-US" dirty="0" smtClean="0"/>
              <a:t>I’ll visit my dear child and learn what sorrow </a:t>
            </a:r>
          </a:p>
          <a:p>
            <a:pPr>
              <a:buNone/>
            </a:pPr>
            <a:r>
              <a:rPr lang="en-US" dirty="0" smtClean="0"/>
              <a:t>Came to him while he held aloof from war.”</a:t>
            </a:r>
          </a:p>
          <a:p>
            <a:pPr>
              <a:buNone/>
            </a:pPr>
            <a:r>
              <a:rPr lang="en-US" dirty="0" smtClean="0"/>
              <a:t>18. 55-70</a:t>
            </a:r>
          </a:p>
        </p:txBody>
      </p:sp>
      <p:pic>
        <p:nvPicPr>
          <p:cNvPr id="18438" name="Picture 6" descr="Corinthian black-figure hydria, 560–550 BC. Louvre Museum, Paris." title="Thetis and Achilles mourn Patroclus (vase-painting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3975220" cy="245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Achilles Roars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609600"/>
            <a:ext cx="4572000" cy="48006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Moving from parapet</a:t>
            </a:r>
          </a:p>
          <a:p>
            <a:pPr>
              <a:buNone/>
            </a:pPr>
            <a:r>
              <a:rPr lang="en-US" dirty="0" smtClean="0"/>
              <a:t>To moat, without a nod for the </a:t>
            </a:r>
            <a:r>
              <a:rPr lang="en-US" dirty="0" err="1" smtClean="0"/>
              <a:t>Akhaians</a:t>
            </a:r>
            <a:r>
              <a:rPr lang="en-US" dirty="0" smtClean="0"/>
              <a:t>,</a:t>
            </a:r>
          </a:p>
          <a:p>
            <a:pPr>
              <a:buNone/>
            </a:pPr>
            <a:r>
              <a:rPr lang="en-US" dirty="0" err="1" smtClean="0"/>
              <a:t>Keaping</a:t>
            </a:r>
            <a:r>
              <a:rPr lang="en-US" dirty="0" smtClean="0"/>
              <a:t> clear, in deference to his mother,</a:t>
            </a:r>
          </a:p>
          <a:p>
            <a:pPr>
              <a:buNone/>
            </a:pPr>
            <a:r>
              <a:rPr lang="en-US" dirty="0" smtClean="0"/>
              <a:t>He halted and gave tongue. … The great sound</a:t>
            </a:r>
          </a:p>
          <a:p>
            <a:pPr>
              <a:buNone/>
            </a:pPr>
            <a:r>
              <a:rPr lang="en-US" dirty="0" smtClean="0"/>
              <a:t>Shocked the Trojans</a:t>
            </a:r>
          </a:p>
          <a:p>
            <a:pPr>
              <a:buNone/>
            </a:pPr>
            <a:r>
              <a:rPr lang="en-US" dirty="0" smtClean="0"/>
              <a:t>Into tumult, as a trumpet blown</a:t>
            </a:r>
          </a:p>
          <a:p>
            <a:pPr>
              <a:buNone/>
            </a:pPr>
            <a:r>
              <a:rPr lang="en-US" dirty="0" smtClean="0"/>
              <a:t>By a savage foe shocks an encircled town,</a:t>
            </a:r>
          </a:p>
          <a:p>
            <a:pPr>
              <a:buNone/>
            </a:pPr>
            <a:r>
              <a:rPr lang="en-US" dirty="0" smtClean="0"/>
              <a:t>So harsh and clarion was </a:t>
            </a:r>
            <a:r>
              <a:rPr lang="en-US" dirty="0" err="1" smtClean="0"/>
              <a:t>Akhilleus</a:t>
            </a:r>
            <a:r>
              <a:rPr lang="en-US" dirty="0" smtClean="0"/>
              <a:t>’ cry.</a:t>
            </a:r>
          </a:p>
          <a:p>
            <a:pPr>
              <a:buNone/>
            </a:pPr>
            <a:r>
              <a:rPr lang="en-US" dirty="0" smtClean="0"/>
              <a:t>The hearts of mean quailed, hearing that brazen voice….</a:t>
            </a:r>
          </a:p>
          <a:p>
            <a:pPr>
              <a:buNone/>
            </a:pPr>
            <a:r>
              <a:rPr lang="en-US" dirty="0" smtClean="0"/>
              <a:t>Now the </a:t>
            </a:r>
            <a:r>
              <a:rPr lang="en-US" dirty="0" err="1" smtClean="0"/>
              <a:t>Akhaians</a:t>
            </a:r>
            <a:r>
              <a:rPr lang="en-US" dirty="0" smtClean="0"/>
              <a:t> leapt at the chance </a:t>
            </a:r>
          </a:p>
          <a:p>
            <a:pPr>
              <a:buNone/>
            </a:pPr>
            <a:r>
              <a:rPr lang="en-US" dirty="0" smtClean="0"/>
              <a:t>To bear </a:t>
            </a:r>
            <a:r>
              <a:rPr lang="en-US" dirty="0" err="1" smtClean="0"/>
              <a:t>Patroklos</a:t>
            </a:r>
            <a:r>
              <a:rPr lang="en-US" dirty="0" smtClean="0"/>
              <a:t>’ body out of range.</a:t>
            </a:r>
          </a:p>
          <a:p>
            <a:pPr>
              <a:buNone/>
            </a:pPr>
            <a:r>
              <a:rPr lang="en-US" dirty="0" smtClean="0"/>
              <a:t>They placed it on his bed,</a:t>
            </a:r>
          </a:p>
          <a:p>
            <a:pPr>
              <a:buNone/>
            </a:pPr>
            <a:r>
              <a:rPr lang="en-US" dirty="0" smtClean="0"/>
              <a:t>And old companions there with brimming eyes</a:t>
            </a:r>
          </a:p>
          <a:p>
            <a:pPr>
              <a:buNone/>
            </a:pPr>
            <a:r>
              <a:rPr lang="en-US" dirty="0" smtClean="0"/>
              <a:t>Surrounded him. Into their midst </a:t>
            </a:r>
            <a:r>
              <a:rPr lang="en-US" dirty="0" err="1" smtClean="0"/>
              <a:t>Akhilleus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Came then, and he wept hot tears to see</a:t>
            </a:r>
          </a:p>
          <a:p>
            <a:pPr>
              <a:buNone/>
            </a:pPr>
            <a:r>
              <a:rPr lang="en-US" dirty="0" smtClean="0"/>
              <a:t>His faithful friend, torn by the sharp spearhead,</a:t>
            </a:r>
          </a:p>
          <a:p>
            <a:pPr>
              <a:buNone/>
            </a:pPr>
            <a:r>
              <a:rPr lang="en-US" dirty="0" smtClean="0"/>
              <a:t>Lying cold upon his cot. Alas, </a:t>
            </a:r>
          </a:p>
          <a:p>
            <a:pPr>
              <a:buNone/>
            </a:pPr>
            <a:r>
              <a:rPr lang="en-US" dirty="0" smtClean="0"/>
              <a:t>The man he sent to war with team and chariot</a:t>
            </a:r>
          </a:p>
          <a:p>
            <a:pPr>
              <a:buNone/>
            </a:pPr>
            <a:r>
              <a:rPr lang="en-US" dirty="0" smtClean="0"/>
              <a:t>He could not welcome back alive.</a:t>
            </a:r>
          </a:p>
          <a:p>
            <a:pPr>
              <a:buNone/>
            </a:pPr>
            <a:r>
              <a:rPr lang="en-US" dirty="0" smtClean="0"/>
              <a:t>18. 247-273</a:t>
            </a:r>
          </a:p>
        </p:txBody>
      </p:sp>
      <p:pic>
        <p:nvPicPr>
          <p:cNvPr id="4" name="Picture 3" descr="David Ligare, 1986. Private Collection, Los Angeles." title="painting of Achilles with the body of Patroclu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1371601"/>
            <a:ext cx="3816419" cy="29755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After the death of </a:t>
            </a:r>
            <a:r>
              <a:rPr lang="en-US" sz="4400" dirty="0" err="1" smtClean="0"/>
              <a:t>Patroklos</a:t>
            </a:r>
            <a:r>
              <a:rPr lang="en-US" sz="4400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Trojans Plan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838200" y="762000"/>
            <a:ext cx="533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for the good of all </a:t>
            </a:r>
            <a:r>
              <a:rPr lang="en-US" dirty="0" err="1"/>
              <a:t>Polydamas</a:t>
            </a:r>
            <a:r>
              <a:rPr lang="en-US" dirty="0"/>
              <a:t> spoke among them:</a:t>
            </a:r>
          </a:p>
          <a:p>
            <a:r>
              <a:rPr lang="en-US" dirty="0"/>
              <a:t>"Think well of our alternatives, my friends.</a:t>
            </a:r>
          </a:p>
          <a:p>
            <a:r>
              <a:rPr lang="en-US" dirty="0"/>
              <a:t>What I say is, retire upon the town, </a:t>
            </a:r>
          </a:p>
          <a:p>
            <a:r>
              <a:rPr lang="en-US" dirty="0"/>
              <a:t>instead of camping on the field till dawn</a:t>
            </a:r>
          </a:p>
          <a:p>
            <a:r>
              <a:rPr lang="en-US" dirty="0"/>
              <a:t>here by the ships. We are a long way</a:t>
            </a:r>
          </a:p>
          <a:p>
            <a:r>
              <a:rPr lang="en-US" dirty="0"/>
              <a:t>from our stone wall. As long as that man raged</a:t>
            </a:r>
          </a:p>
          <a:p>
            <a:r>
              <a:rPr lang="en-US" dirty="0"/>
              <a:t>at royal Agamemnon, we could fight</a:t>
            </a:r>
          </a:p>
          <a:p>
            <a:r>
              <a:rPr lang="en-US" dirty="0"/>
              <a:t>the </a:t>
            </a:r>
            <a:r>
              <a:rPr lang="en-US" dirty="0" err="1"/>
              <a:t>Akhaians</a:t>
            </a:r>
            <a:r>
              <a:rPr lang="en-US" dirty="0"/>
              <a:t> with advantage. I was happy</a:t>
            </a:r>
          </a:p>
          <a:p>
            <a:r>
              <a:rPr lang="en-US" dirty="0"/>
              <a:t>to spend last night so near the beach and think</a:t>
            </a:r>
          </a:p>
          <a:p>
            <a:r>
              <a:rPr lang="en-US" dirty="0"/>
              <a:t>of capturing ships today. Now, though, I fear</a:t>
            </a:r>
          </a:p>
          <a:p>
            <a:r>
              <a:rPr lang="en-US" dirty="0"/>
              <a:t>the son of Peleus to my very marrow!</a:t>
            </a:r>
          </a:p>
          <a:p>
            <a:r>
              <a:rPr lang="en-US" dirty="0"/>
              <a:t>There are no bounds to the passion of that man.</a:t>
            </a:r>
          </a:p>
          <a:p>
            <a:r>
              <a:rPr lang="en-US" dirty="0"/>
              <a:t>18. 290-301</a:t>
            </a:r>
          </a:p>
        </p:txBody>
      </p:sp>
      <p:pic>
        <p:nvPicPr>
          <p:cNvPr id="20482" name="Picture 2" title="illlustration from Ambrosian Ili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752600"/>
            <a:ext cx="2953150" cy="223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30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After the death of </a:t>
            </a:r>
            <a:r>
              <a:rPr lang="en-US" sz="4400" dirty="0" err="1" smtClean="0"/>
              <a:t>Patroklos</a:t>
            </a:r>
            <a:r>
              <a:rPr lang="en-US" sz="4400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Greeks Lament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533400"/>
            <a:ext cx="4343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Now with a groan</a:t>
            </a:r>
          </a:p>
          <a:p>
            <a:r>
              <a:rPr lang="en-US" sz="1400" dirty="0"/>
              <a:t>Achilles cried out to the Myrmidons: "Ah, god,</a:t>
            </a:r>
          </a:p>
          <a:p>
            <a:r>
              <a:rPr lang="en-US" sz="1400" dirty="0"/>
              <a:t>what empty prophecy I made that day</a:t>
            </a:r>
          </a:p>
          <a:p>
            <a:r>
              <a:rPr lang="en-US" sz="1400" dirty="0"/>
              <a:t>to cheer </a:t>
            </a:r>
            <a:r>
              <a:rPr lang="en-US" sz="1400" dirty="0" err="1"/>
              <a:t>Menoitios</a:t>
            </a:r>
            <a:r>
              <a:rPr lang="en-US" sz="1400" dirty="0"/>
              <a:t> in his </a:t>
            </a:r>
            <a:r>
              <a:rPr lang="en-US" sz="1400" dirty="0" err="1"/>
              <a:t>megaron</a:t>
            </a:r>
            <a:r>
              <a:rPr lang="en-US" sz="1400" dirty="0"/>
              <a:t>!</a:t>
            </a:r>
          </a:p>
          <a:p>
            <a:r>
              <a:rPr lang="en-US" sz="1400" dirty="0"/>
              <a:t>I promised him his honored son, brought back</a:t>
            </a:r>
          </a:p>
          <a:p>
            <a:r>
              <a:rPr lang="en-US" sz="1400" dirty="0"/>
              <a:t>to </a:t>
            </a:r>
            <a:r>
              <a:rPr lang="en-US" sz="1400" dirty="0" err="1"/>
              <a:t>Orpoeis</a:t>
            </a:r>
            <a:r>
              <a:rPr lang="en-US" sz="1400" dirty="0"/>
              <a:t>, as pillager of Ilion</a:t>
            </a:r>
          </a:p>
          <a:p>
            <a:r>
              <a:rPr lang="en-US" sz="1400" dirty="0"/>
              <a:t>bearing his share of spoils.</a:t>
            </a:r>
          </a:p>
          <a:p>
            <a:r>
              <a:rPr lang="en-US" sz="1400" dirty="0"/>
              <a:t>But Zeus will not fulfill what men design,</a:t>
            </a:r>
          </a:p>
          <a:p>
            <a:r>
              <a:rPr lang="en-US" sz="1400" dirty="0"/>
              <a:t>not all of it. Both he and I were destined</a:t>
            </a:r>
          </a:p>
          <a:p>
            <a:r>
              <a:rPr lang="en-US" sz="1400" dirty="0"/>
              <a:t>to stain the same earth dark red here at Tory.</a:t>
            </a:r>
          </a:p>
          <a:p>
            <a:r>
              <a:rPr lang="en-US" sz="1400" dirty="0"/>
              <a:t>No going home for me; no welcome there</a:t>
            </a:r>
          </a:p>
          <a:p>
            <a:r>
              <a:rPr lang="en-US" sz="1400" dirty="0"/>
              <a:t>from Peleus, master of horse, or from my mother,</a:t>
            </a:r>
          </a:p>
          <a:p>
            <a:r>
              <a:rPr lang="en-US" sz="1400" dirty="0"/>
              <a:t>Thetis. Here the earth will hold me under.</a:t>
            </a:r>
          </a:p>
          <a:p>
            <a:r>
              <a:rPr lang="en-US" sz="1400" dirty="0"/>
              <a:t>Therefore, as I must follow you into the grave,</a:t>
            </a:r>
          </a:p>
          <a:p>
            <a:r>
              <a:rPr lang="en-US" sz="1400" dirty="0"/>
              <a:t> I will not give you burial, </a:t>
            </a:r>
            <a:r>
              <a:rPr lang="en-US" sz="1400" dirty="0" err="1"/>
              <a:t>Patroklos</a:t>
            </a:r>
            <a:r>
              <a:rPr lang="en-US" sz="1400" dirty="0"/>
              <a:t>,</a:t>
            </a:r>
          </a:p>
          <a:p>
            <a:r>
              <a:rPr lang="en-US" sz="1400" dirty="0"/>
              <a:t>until I carry back the gear and head </a:t>
            </a:r>
          </a:p>
          <a:p>
            <a:r>
              <a:rPr lang="en-US" sz="1400" dirty="0"/>
              <a:t>of him who killed you, noble friend. </a:t>
            </a:r>
          </a:p>
          <a:p>
            <a:r>
              <a:rPr lang="en-US" sz="1400" dirty="0"/>
              <a:t>Before your funeral pyre I'll cut the throats</a:t>
            </a:r>
          </a:p>
          <a:p>
            <a:r>
              <a:rPr lang="en-US" sz="1400" dirty="0"/>
              <a:t> of twelve resplendent children of the Trojans -- </a:t>
            </a:r>
          </a:p>
          <a:p>
            <a:r>
              <a:rPr lang="en-US" sz="1400" dirty="0"/>
              <a:t>that is my murdering fury at your death</a:t>
            </a:r>
            <a:r>
              <a:rPr lang="en-US" sz="1400" dirty="0" smtClean="0"/>
              <a:t>...  18.376-395</a:t>
            </a:r>
            <a:endParaRPr lang="en-US" sz="1400" dirty="0"/>
          </a:p>
        </p:txBody>
      </p:sp>
      <p:pic>
        <p:nvPicPr>
          <p:cNvPr id="21506" name="Picture 2" descr="Giovanni Antonio Pellegrin i(1675-1741) / Musee Municipal, Soissons, France" title="Painting of Achilles Contemplating the Body of Patroc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23" y="1236359"/>
            <a:ext cx="3990902" cy="29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0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Patroklos</a:t>
            </a:r>
            <a:r>
              <a:rPr lang="en-US" dirty="0" smtClean="0"/>
              <a:t> Mourned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6300"/>
            <a:ext cx="4343400" cy="4114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500" dirty="0" smtClean="0"/>
              <a:t>With this </a:t>
            </a:r>
            <a:r>
              <a:rPr lang="en-US" sz="1500" dirty="0" err="1" smtClean="0"/>
              <a:t>Akhilleus</a:t>
            </a:r>
            <a:r>
              <a:rPr lang="en-US" sz="1500" dirty="0" smtClean="0"/>
              <a:t> called the company</a:t>
            </a:r>
          </a:p>
          <a:p>
            <a:pPr>
              <a:buNone/>
            </a:pPr>
            <a:r>
              <a:rPr lang="en-US" sz="1500" dirty="0" smtClean="0"/>
              <a:t>To place over the campfire a big tripod</a:t>
            </a:r>
          </a:p>
          <a:p>
            <a:pPr>
              <a:buNone/>
            </a:pPr>
            <a:r>
              <a:rPr lang="en-US" sz="1500" dirty="0" smtClean="0"/>
              <a:t>And bathe </a:t>
            </a:r>
            <a:r>
              <a:rPr lang="en-US" sz="1500" dirty="0" err="1" smtClean="0"/>
              <a:t>Patroklos</a:t>
            </a:r>
            <a:r>
              <a:rPr lang="en-US" sz="1500" dirty="0" smtClean="0"/>
              <a:t> of his clotted blood.</a:t>
            </a:r>
          </a:p>
          <a:p>
            <a:pPr>
              <a:buNone/>
            </a:pPr>
            <a:r>
              <a:rPr lang="en-US" sz="1500" dirty="0" smtClean="0"/>
              <a:t>Setting tripod and caldron on the blaze</a:t>
            </a:r>
          </a:p>
          <a:p>
            <a:pPr>
              <a:buNone/>
            </a:pPr>
            <a:r>
              <a:rPr lang="en-US" sz="1500" dirty="0" smtClean="0"/>
              <a:t>They poured it full, and fed the fire beneath,</a:t>
            </a:r>
          </a:p>
          <a:p>
            <a:pPr>
              <a:buNone/>
            </a:pPr>
            <a:r>
              <a:rPr lang="en-US" sz="1500" dirty="0" smtClean="0"/>
              <a:t>And flames licked around the belly of the vessel</a:t>
            </a:r>
          </a:p>
          <a:p>
            <a:pPr>
              <a:buNone/>
            </a:pPr>
            <a:r>
              <a:rPr lang="en-US" sz="1500" dirty="0" smtClean="0"/>
              <a:t>Until the water warmed and bubbled up</a:t>
            </a:r>
          </a:p>
          <a:p>
            <a:pPr>
              <a:buNone/>
            </a:pPr>
            <a:r>
              <a:rPr lang="en-US" sz="1500" dirty="0" smtClean="0"/>
              <a:t>In the bright bronze. They bathed him then, and took</a:t>
            </a:r>
          </a:p>
          <a:p>
            <a:pPr>
              <a:buNone/>
            </a:pPr>
            <a:r>
              <a:rPr lang="en-US" sz="1500" dirty="0" smtClean="0"/>
              <a:t>Sweet oil for his </a:t>
            </a:r>
            <a:r>
              <a:rPr lang="en-US" sz="1500" dirty="0" err="1" smtClean="0"/>
              <a:t>annointing</a:t>
            </a:r>
            <a:r>
              <a:rPr lang="en-US" sz="1500" dirty="0" smtClean="0"/>
              <a:t>, laying nard</a:t>
            </a:r>
          </a:p>
          <a:p>
            <a:pPr>
              <a:buNone/>
            </a:pPr>
            <a:r>
              <a:rPr lang="en-US" sz="1500" dirty="0" smtClean="0"/>
              <a:t>In the open wounds; and on his bed they placed him,</a:t>
            </a:r>
          </a:p>
          <a:p>
            <a:pPr>
              <a:buNone/>
            </a:pPr>
            <a:r>
              <a:rPr lang="en-US" sz="1500" dirty="0" smtClean="0"/>
              <a:t>Covering  him with fine linen, head to foot,</a:t>
            </a:r>
          </a:p>
          <a:p>
            <a:pPr>
              <a:buNone/>
            </a:pPr>
            <a:r>
              <a:rPr lang="en-US" sz="1500" dirty="0" smtClean="0"/>
              <a:t>And a white shroud over it. So all that night</a:t>
            </a:r>
          </a:p>
          <a:p>
            <a:pPr>
              <a:buNone/>
            </a:pPr>
            <a:r>
              <a:rPr lang="en-US" sz="1500" dirty="0" smtClean="0"/>
              <a:t>Beside </a:t>
            </a:r>
            <a:r>
              <a:rPr lang="en-US" sz="1500" dirty="0" err="1" smtClean="0"/>
              <a:t>Akhilleus</a:t>
            </a:r>
            <a:r>
              <a:rPr lang="en-US" sz="1500" dirty="0" smtClean="0"/>
              <a:t> the great runner,</a:t>
            </a:r>
          </a:p>
          <a:p>
            <a:pPr>
              <a:buNone/>
            </a:pPr>
            <a:r>
              <a:rPr lang="en-US" sz="1500" dirty="0" smtClean="0"/>
              <a:t>The Myrmidons held mourning for </a:t>
            </a:r>
            <a:r>
              <a:rPr lang="en-US" sz="1500" dirty="0" err="1" smtClean="0"/>
              <a:t>Patroklos</a:t>
            </a:r>
            <a:r>
              <a:rPr lang="en-US" sz="1500" dirty="0" smtClean="0"/>
              <a:t>.</a:t>
            </a:r>
          </a:p>
          <a:p>
            <a:pPr>
              <a:buNone/>
            </a:pPr>
            <a:r>
              <a:rPr lang="en-US" sz="1500" dirty="0" smtClean="0"/>
              <a:t>18. 401-415</a:t>
            </a:r>
            <a:endParaRPr lang="en-US" sz="1500" dirty="0"/>
          </a:p>
        </p:txBody>
      </p:sp>
      <p:pic>
        <p:nvPicPr>
          <p:cNvPr id="19458" name="Picture 2" descr="from the Baths of Caracalla. Farnese collection, National Archeological Museum, Naples, Italy." title="Achilles carrying the body of Patroclu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57201"/>
            <a:ext cx="3276600" cy="473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Who makes new armor for Achilles?</a:t>
            </a:r>
          </a:p>
          <a:p>
            <a:pPr marL="457200" indent="-457200">
              <a:buAutoNum type="alphaLcPeriod"/>
            </a:pPr>
            <a:r>
              <a:rPr lang="en-US" dirty="0" smtClean="0"/>
              <a:t>Ares</a:t>
            </a:r>
          </a:p>
          <a:p>
            <a:pPr marL="457200" indent="-457200">
              <a:buAutoNum type="alphaLcPeriod"/>
            </a:pPr>
            <a:r>
              <a:rPr lang="en-US" dirty="0" smtClean="0"/>
              <a:t>Thetis</a:t>
            </a:r>
          </a:p>
          <a:p>
            <a:pPr marL="457200" indent="-457200">
              <a:buAutoNum type="alphaLcPeriod"/>
            </a:pPr>
            <a:r>
              <a:rPr lang="en-US" dirty="0" smtClean="0"/>
              <a:t>Nestor</a:t>
            </a:r>
          </a:p>
          <a:p>
            <a:pPr marL="457200" indent="-457200">
              <a:buAutoNum type="alphaLcPeriod"/>
            </a:pPr>
            <a:r>
              <a:rPr lang="en-US" dirty="0" smtClean="0"/>
              <a:t>Hephaestus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6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Shield of Achilles – </a:t>
            </a:r>
            <a:r>
              <a:rPr lang="en-US" sz="2700" dirty="0" err="1" smtClean="0">
                <a:solidFill>
                  <a:srgbClr val="FF0000"/>
                </a:solidFill>
              </a:rPr>
              <a:t>Ekphrasis</a:t>
            </a:r>
            <a:r>
              <a:rPr lang="en-US" sz="2700" dirty="0"/>
              <a:t>:  the description of a work of visual art</a:t>
            </a:r>
            <a:br>
              <a:rPr lang="en-US" sz="2700" dirty="0"/>
            </a:br>
            <a:r>
              <a:rPr lang="en-US" sz="2700" dirty="0"/>
              <a:t> in a work of literature</a:t>
            </a:r>
          </a:p>
        </p:txBody>
      </p:sp>
      <p:pic>
        <p:nvPicPr>
          <p:cNvPr id="4" name="Content Placeholder 3" descr="originally published in the September 22, 1832' issue of 'The Penny Magazine of the Society for the Diffusion of Useful Knowledge'." title="illustration attempting to reproduce the shield of Achille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838200"/>
            <a:ext cx="3743325" cy="3810000"/>
          </a:xfrm>
        </p:spPr>
      </p:pic>
      <p:pic>
        <p:nvPicPr>
          <p:cNvPr id="5" name="Picture 4" descr="Philip Rundell (1743-1827) for Rundell, Bridge &amp; Rundell; John Flaxman (1755-1826), designer.  In the Royal Collection, United Kingdom." title="silver-gilt recreation of the Shield of Achille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838200"/>
            <a:ext cx="38100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Who kills </a:t>
            </a:r>
            <a:r>
              <a:rPr lang="en-US" dirty="0" err="1" smtClean="0"/>
              <a:t>Patroclus</a:t>
            </a:r>
            <a:r>
              <a:rPr lang="en-US" dirty="0" smtClean="0"/>
              <a:t>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Priam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Hector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Achilles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Paris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78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Shield: </a:t>
            </a:r>
            <a:br>
              <a:rPr lang="en-US" dirty="0" smtClean="0"/>
            </a:br>
            <a:r>
              <a:rPr lang="en-US" sz="3100" dirty="0" smtClean="0"/>
              <a:t>City of Peace</a:t>
            </a:r>
            <a:endParaRPr lang="en-US" sz="3100" dirty="0"/>
          </a:p>
        </p:txBody>
      </p:sp>
      <p:pic>
        <p:nvPicPr>
          <p:cNvPr id="6" name="Content Placeholder 5" descr="sculpted by John Donnelly, Jr., 1935." title="scene of the Shield of Achilles from the bronze doors of the Supreme Court buildi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838200"/>
            <a:ext cx="3660261" cy="3810000"/>
          </a:xfrm>
        </p:spPr>
      </p:pic>
      <p:sp>
        <p:nvSpPr>
          <p:cNvPr id="7" name="TextBox 6"/>
          <p:cNvSpPr txBox="1"/>
          <p:nvPr/>
        </p:nvSpPr>
        <p:spPr>
          <a:xfrm>
            <a:off x="4343400" y="1524000"/>
            <a:ext cx="480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crowd, then, in a market place, and there</a:t>
            </a:r>
          </a:p>
          <a:p>
            <a:r>
              <a:rPr lang="en-US" dirty="0" smtClean="0"/>
              <a:t>Two men at odds over satisfaction owed</a:t>
            </a:r>
          </a:p>
          <a:p>
            <a:r>
              <a:rPr lang="en-US" dirty="0" smtClean="0"/>
              <a:t>For a murder done: one claimed that all was paid,</a:t>
            </a:r>
          </a:p>
          <a:p>
            <a:r>
              <a:rPr lang="en-US" dirty="0" smtClean="0"/>
              <a:t>And publicly declared it; his opponent</a:t>
            </a:r>
          </a:p>
          <a:p>
            <a:r>
              <a:rPr lang="en-US" dirty="0" smtClean="0"/>
              <a:t>Turned the reparation down, and both</a:t>
            </a:r>
          </a:p>
          <a:p>
            <a:r>
              <a:rPr lang="en-US" dirty="0" smtClean="0"/>
              <a:t>Demanded a verdict from an arbiter,</a:t>
            </a:r>
          </a:p>
          <a:p>
            <a:r>
              <a:rPr lang="en-US" dirty="0" smtClean="0"/>
              <a:t>As people clamored in support of each,</a:t>
            </a:r>
          </a:p>
          <a:p>
            <a:r>
              <a:rPr lang="en-US" dirty="0" smtClean="0"/>
              <a:t>And criers restrained the crowd.</a:t>
            </a:r>
          </a:p>
          <a:p>
            <a:r>
              <a:rPr lang="en-US" dirty="0" smtClean="0"/>
              <a:t>18. 570-578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Shield:</a:t>
            </a:r>
            <a:br>
              <a:rPr lang="en-US" dirty="0" smtClean="0"/>
            </a:br>
            <a:r>
              <a:rPr lang="en-US" sz="3100" dirty="0" smtClean="0"/>
              <a:t>City of War</a:t>
            </a:r>
            <a:endParaRPr lang="en-US" sz="3100" dirty="0"/>
          </a:p>
        </p:txBody>
      </p:sp>
      <p:pic>
        <p:nvPicPr>
          <p:cNvPr id="22530" name="Picture 2" descr="Gentleman's Magazine, 1749." title="illustration of Town in War from the Shield of Achil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33400"/>
            <a:ext cx="4286250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shield</a:t>
            </a:r>
            <a:br>
              <a:rPr lang="en-US" dirty="0" smtClean="0"/>
            </a:br>
            <a:r>
              <a:rPr lang="en-US" sz="2200" dirty="0" smtClean="0"/>
              <a:t>Daily Life (farming, festivals)</a:t>
            </a:r>
            <a:endParaRPr lang="en-US" sz="2200" dirty="0"/>
          </a:p>
        </p:txBody>
      </p:sp>
      <p:pic>
        <p:nvPicPr>
          <p:cNvPr id="23554" name="Picture 2" descr="[Image = Achilles' Shield: Bottom Left Quadrant]" title="scenes from the same illustration of the shield as on previous sl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85105"/>
            <a:ext cx="4150894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[Image = Achilles' Shield: Bottom Right Quadrant]" title="scenes from the same illustration of the shield as on previous sl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74219"/>
            <a:ext cx="3894664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Care for </a:t>
            </a:r>
            <a:r>
              <a:rPr lang="en-US" dirty="0" err="1" smtClean="0"/>
              <a:t>Patroklos</a:t>
            </a:r>
            <a:r>
              <a:rPr lang="en-US" dirty="0" smtClean="0"/>
              <a:t>’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6096000" cy="4191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Only, I feel the dread that while I fight</a:t>
            </a:r>
          </a:p>
          <a:p>
            <a:pPr>
              <a:buNone/>
            </a:pPr>
            <a:r>
              <a:rPr lang="en-US" sz="1600" dirty="0" smtClean="0"/>
              <a:t>Black carrion flies may settle on </a:t>
            </a:r>
            <a:r>
              <a:rPr lang="en-US" sz="1600" dirty="0" err="1" smtClean="0"/>
              <a:t>Patroklos</a:t>
            </a:r>
            <a:r>
              <a:rPr lang="en-US" sz="1600" dirty="0" smtClean="0"/>
              <a:t>’ </a:t>
            </a:r>
          </a:p>
          <a:p>
            <a:pPr>
              <a:buNone/>
            </a:pPr>
            <a:r>
              <a:rPr lang="en-US" sz="1600" dirty="0" smtClean="0"/>
              <a:t>Wounds, where the spearheads marked him, and I fear</a:t>
            </a:r>
          </a:p>
          <a:p>
            <a:pPr>
              <a:buNone/>
            </a:pPr>
            <a:r>
              <a:rPr lang="en-US" sz="1600" dirty="0" smtClean="0"/>
              <a:t>They may breed maggots to defile the corpse,</a:t>
            </a:r>
          </a:p>
          <a:p>
            <a:pPr>
              <a:buNone/>
            </a:pPr>
            <a:r>
              <a:rPr lang="en-US" sz="1600" dirty="0" smtClean="0"/>
              <a:t>Now life is torn from it. His flesh may rot.</a:t>
            </a:r>
          </a:p>
          <a:p>
            <a:pPr>
              <a:buNone/>
            </a:pPr>
            <a:r>
              <a:rPr lang="en-US" sz="1600" dirty="0" smtClean="0"/>
              <a:t>But silvery-footed Thetis answered: “Child,</a:t>
            </a:r>
          </a:p>
          <a:p>
            <a:pPr>
              <a:buNone/>
            </a:pPr>
            <a:r>
              <a:rPr lang="en-US" sz="1600" dirty="0" smtClean="0"/>
              <a:t>You must not let that prey on you. I’ll find</a:t>
            </a:r>
          </a:p>
          <a:p>
            <a:pPr>
              <a:buNone/>
            </a:pPr>
            <a:r>
              <a:rPr lang="en-US" sz="1600" dirty="0" smtClean="0"/>
              <a:t>A way to shield him from the black fly hordes</a:t>
            </a:r>
          </a:p>
          <a:p>
            <a:pPr>
              <a:buNone/>
            </a:pPr>
            <a:r>
              <a:rPr lang="en-US" sz="1600" dirty="0" smtClean="0"/>
              <a:t>That eat the bodies of men killed in a battle.</a:t>
            </a:r>
          </a:p>
          <a:p>
            <a:pPr>
              <a:buNone/>
            </a:pPr>
            <a:r>
              <a:rPr lang="en-US" sz="1600" dirty="0" smtClean="0"/>
              <a:t>Though he should lie unburied a long year,</a:t>
            </a:r>
          </a:p>
          <a:p>
            <a:pPr>
              <a:buNone/>
            </a:pPr>
            <a:r>
              <a:rPr lang="en-US" sz="1600" dirty="0" smtClean="0"/>
              <a:t>His flesh will be intact and firm.</a:t>
            </a:r>
          </a:p>
          <a:p>
            <a:pPr>
              <a:buNone/>
            </a:pPr>
            <a:r>
              <a:rPr lang="en-US" sz="1600" dirty="0" smtClean="0"/>
              <a:t>19. 27-38</a:t>
            </a:r>
          </a:p>
        </p:txBody>
      </p:sp>
      <p:pic>
        <p:nvPicPr>
          <p:cNvPr id="1026" name="Picture 2" descr="Alabaster urn, Etruscan artwork, 2nd century BC. From Volterra. Stored in the Museo Nazionale Archeologico Nazionale in Florence." title="Etruscan relief sculpture of Menelaus and Meriones lifting hte body of Patrokl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657600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7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Akhilleus</a:t>
            </a:r>
            <a:r>
              <a:rPr lang="en-US" sz="4000" dirty="0" smtClean="0"/>
              <a:t> Abandons his Rage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267200" cy="3429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600" dirty="0" smtClean="0"/>
              <a:t>“Agamemnon, was it better for us</a:t>
            </a:r>
          </a:p>
          <a:p>
            <a:pPr>
              <a:buNone/>
            </a:pPr>
            <a:r>
              <a:rPr lang="en-US" sz="1600" dirty="0" smtClean="0"/>
              <a:t>In any way, when we were sore at heart,</a:t>
            </a:r>
          </a:p>
          <a:p>
            <a:pPr>
              <a:buNone/>
            </a:pPr>
            <a:r>
              <a:rPr lang="en-US" sz="1600" dirty="0" smtClean="0"/>
              <a:t>To waste ourselves in strife over a girl?</a:t>
            </a:r>
          </a:p>
          <a:p>
            <a:pPr>
              <a:buNone/>
            </a:pPr>
            <a:r>
              <a:rPr lang="en-US" sz="1600" dirty="0" smtClean="0"/>
              <a:t>If only Artemis had shot her down</a:t>
            </a:r>
          </a:p>
          <a:p>
            <a:pPr>
              <a:buNone/>
            </a:pPr>
            <a:r>
              <a:rPr lang="en-US" sz="1600" dirty="0" smtClean="0"/>
              <a:t>Among the ships on the day I made her mine</a:t>
            </a:r>
          </a:p>
          <a:p>
            <a:pPr>
              <a:buNone/>
            </a:pPr>
            <a:r>
              <a:rPr lang="en-US" sz="1600" dirty="0" smtClean="0"/>
              <a:t>After I took </a:t>
            </a:r>
            <a:r>
              <a:rPr lang="en-US" sz="1600" dirty="0" err="1" smtClean="0"/>
              <a:t>Lyrnessos</a:t>
            </a:r>
            <a:r>
              <a:rPr lang="en-US" sz="1600" dirty="0" smtClean="0"/>
              <a:t>!</a:t>
            </a:r>
          </a:p>
          <a:p>
            <a:pPr>
              <a:buNone/>
            </a:pPr>
            <a:r>
              <a:rPr lang="en-US" sz="1600" dirty="0" smtClean="0"/>
              <a:t>Fewer </a:t>
            </a:r>
            <a:r>
              <a:rPr lang="en-US" sz="1600" dirty="0" err="1" smtClean="0"/>
              <a:t>Akhaians</a:t>
            </a:r>
            <a:r>
              <a:rPr lang="en-US" sz="1600" dirty="0" smtClean="0"/>
              <a:t> would have died hard</a:t>
            </a:r>
          </a:p>
          <a:p>
            <a:pPr>
              <a:buNone/>
            </a:pPr>
            <a:r>
              <a:rPr lang="en-US" sz="1600" dirty="0" smtClean="0"/>
              <a:t> at enemy hands, while I abstained in anger – </a:t>
            </a:r>
          </a:p>
          <a:p>
            <a:pPr>
              <a:buNone/>
            </a:pPr>
            <a:r>
              <a:rPr lang="en-US" sz="1600" dirty="0" err="1" smtClean="0"/>
              <a:t>Hektor’s</a:t>
            </a:r>
            <a:r>
              <a:rPr lang="en-US" sz="1600" dirty="0" smtClean="0"/>
              <a:t> gain, the Trojan’s gain. </a:t>
            </a:r>
            <a:r>
              <a:rPr lang="en-US" sz="1600" dirty="0" err="1" smtClean="0"/>
              <a:t>Akhaians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Years hence will remember our high words,</a:t>
            </a:r>
          </a:p>
          <a:p>
            <a:pPr>
              <a:buNone/>
            </a:pPr>
            <a:r>
              <a:rPr lang="en-US" sz="1600" dirty="0" smtClean="0"/>
              <a:t>Mine and yours. But now we can forget them,</a:t>
            </a:r>
          </a:p>
          <a:p>
            <a:pPr>
              <a:buNone/>
            </a:pPr>
            <a:r>
              <a:rPr lang="en-US" sz="1600" dirty="0" smtClean="0"/>
              <a:t>And, as we must, forego our passion. Aye,</a:t>
            </a:r>
          </a:p>
          <a:p>
            <a:pPr>
              <a:buNone/>
            </a:pPr>
            <a:r>
              <a:rPr lang="en-US" sz="1600" dirty="0" smtClean="0"/>
              <a:t>By heaven, I drop my anger now!</a:t>
            </a:r>
          </a:p>
          <a:p>
            <a:pPr>
              <a:buNone/>
            </a:pPr>
            <a:r>
              <a:rPr lang="en-US" sz="1600" dirty="0" smtClean="0"/>
              <a:t>(19.64-76)</a:t>
            </a:r>
          </a:p>
        </p:txBody>
      </p:sp>
      <p:pic>
        <p:nvPicPr>
          <p:cNvPr id="2052" name="Picture 4" descr="Francois-Louis Benouville, 1847. Musee Fabre, Montpellier, France." title="painting of The Wrath of Achil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57200"/>
            <a:ext cx="3060353" cy="50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188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Agamemnon Replies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400800" cy="4114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Rouse for war,</a:t>
            </a:r>
          </a:p>
          <a:p>
            <a:pPr>
              <a:buNone/>
            </a:pPr>
            <a:r>
              <a:rPr lang="en-US" sz="1600" dirty="0" smtClean="0"/>
              <a:t>Send in your troops! I here repeat my offer</a:t>
            </a:r>
          </a:p>
          <a:p>
            <a:pPr>
              <a:buNone/>
            </a:pPr>
            <a:r>
              <a:rPr lang="en-US" sz="1600" dirty="0" smtClean="0"/>
              <a:t>Of all  that Odysseus promised yesterday!</a:t>
            </a:r>
          </a:p>
          <a:p>
            <a:pPr>
              <a:buNone/>
            </a:pPr>
            <a:r>
              <a:rPr lang="en-US" sz="1600" dirty="0" smtClean="0"/>
              <a:t>19.158-160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Achilles:</a:t>
            </a:r>
          </a:p>
          <a:p>
            <a:pPr>
              <a:buNone/>
            </a:pPr>
            <a:r>
              <a:rPr lang="en-US" sz="1600" dirty="0" smtClean="0"/>
              <a:t>Lord Marshall Agamemnon, make the gifts</a:t>
            </a:r>
          </a:p>
          <a:p>
            <a:pPr>
              <a:buNone/>
            </a:pPr>
            <a:r>
              <a:rPr lang="en-US" sz="1600" dirty="0" smtClean="0"/>
              <a:t>If you are keen to – gifts are due; or keep them.</a:t>
            </a:r>
          </a:p>
          <a:p>
            <a:pPr>
              <a:buNone/>
            </a:pPr>
            <a:r>
              <a:rPr lang="en-US" sz="1600" dirty="0" smtClean="0"/>
              <a:t>It is for you to say. Let us recover</a:t>
            </a:r>
          </a:p>
          <a:p>
            <a:pPr>
              <a:buNone/>
            </a:pPr>
            <a:r>
              <a:rPr lang="en-US" sz="1600" dirty="0" smtClean="0"/>
              <a:t>Joy of battle soon, that’s all!</a:t>
            </a:r>
          </a:p>
          <a:p>
            <a:pPr>
              <a:buNone/>
            </a:pPr>
            <a:r>
              <a:rPr lang="en-US" sz="1600" dirty="0" smtClean="0"/>
              <a:t>19. 165-68</a:t>
            </a:r>
          </a:p>
        </p:txBody>
      </p:sp>
      <p:pic>
        <p:nvPicPr>
          <p:cNvPr id="4" name="Picture 3" descr="København, Thorvaldsens museum, Briseis and Achilles, 1865" title="relief, Briseis and Achille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905000"/>
            <a:ext cx="4214976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Meleager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(review)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191000" cy="3962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Phoenix,  Achilles’ mentor, tries to persuade him through the telling of a myth, that of the </a:t>
            </a:r>
            <a:r>
              <a:rPr lang="en-US" dirty="0" err="1" smtClean="0"/>
              <a:t>Calydonian</a:t>
            </a:r>
            <a:r>
              <a:rPr lang="en-US" dirty="0" smtClean="0"/>
              <a:t> boar.</a:t>
            </a:r>
          </a:p>
          <a:p>
            <a:pPr>
              <a:buNone/>
            </a:pPr>
            <a:r>
              <a:rPr lang="en-US" dirty="0" smtClean="0"/>
              <a:t>This  boar (or rather the honor of keeping its head), was the subject of a war between </a:t>
            </a:r>
            <a:r>
              <a:rPr lang="en-US" dirty="0" err="1" smtClean="0"/>
              <a:t>Meleager’s</a:t>
            </a:r>
            <a:r>
              <a:rPr lang="en-US" dirty="0" smtClean="0"/>
              <a:t> people, the </a:t>
            </a:r>
            <a:r>
              <a:rPr lang="en-US" dirty="0" err="1" smtClean="0"/>
              <a:t>Aitolians</a:t>
            </a:r>
            <a:r>
              <a:rPr lang="en-US" dirty="0" smtClean="0"/>
              <a:t>, and their rivals, the </a:t>
            </a:r>
            <a:r>
              <a:rPr lang="en-US" dirty="0" err="1" smtClean="0"/>
              <a:t>Kouretes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The hero </a:t>
            </a:r>
            <a:r>
              <a:rPr lang="en-US" dirty="0" err="1" smtClean="0"/>
              <a:t>Meleager</a:t>
            </a:r>
            <a:r>
              <a:rPr lang="en-US" dirty="0" smtClean="0"/>
              <a:t> was leading the battle, but was offended by his mother, and so he withdrew to spend time with his wife (</a:t>
            </a:r>
            <a:r>
              <a:rPr lang="en-US" dirty="0" err="1" smtClean="0"/>
              <a:t>Kleopatre</a:t>
            </a:r>
            <a:r>
              <a:rPr lang="en-US" dirty="0" smtClean="0"/>
              <a:t>).</a:t>
            </a:r>
          </a:p>
          <a:p>
            <a:pPr>
              <a:buNone/>
            </a:pPr>
            <a:r>
              <a:rPr lang="en-US" dirty="0" smtClean="0"/>
              <a:t>A series of people beg him to come back to the fight:</a:t>
            </a:r>
          </a:p>
          <a:p>
            <a:pPr>
              <a:buNone/>
            </a:pPr>
            <a:r>
              <a:rPr lang="en-US" dirty="0" smtClean="0"/>
              <a:t>The old men (with prizes), his father, sisters, mother, friends, all to no avail.</a:t>
            </a:r>
          </a:p>
          <a:p>
            <a:pPr>
              <a:buNone/>
            </a:pPr>
            <a:r>
              <a:rPr lang="en-US" dirty="0" smtClean="0"/>
              <a:t>Then his wife begs him to fight, and he does, but at great cost.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A Roman first century CE marble Meleager with chlamys, a free improvisation on Skopas's model, from the Fusconi-Pighini collection (Museo Pio-Clementino, Rome[1])&#10;&#10;Meleager and the Calydon Boar. Marble, Roman copy from the Imperial Era (ca. 150 CE) after a Greek original from the 4th century BC." title="statue of Meleage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838199"/>
            <a:ext cx="2594246" cy="418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Horse (Xanthus) Speaks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4038600" cy="49377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 smtClean="0"/>
              <a:t>Yes, we shall save you,</a:t>
            </a:r>
          </a:p>
          <a:p>
            <a:pPr>
              <a:buNone/>
            </a:pPr>
            <a:r>
              <a:rPr lang="en-US" sz="1400" dirty="0" smtClean="0"/>
              <a:t>This time, too, </a:t>
            </a:r>
            <a:r>
              <a:rPr lang="en-US" sz="1400" dirty="0" err="1" smtClean="0"/>
              <a:t>Akhilleus</a:t>
            </a:r>
            <a:r>
              <a:rPr lang="en-US" sz="1400" dirty="0" smtClean="0"/>
              <a:t> in your strength!</a:t>
            </a:r>
          </a:p>
          <a:p>
            <a:pPr>
              <a:buNone/>
            </a:pPr>
            <a:r>
              <a:rPr lang="en-US" sz="1400" dirty="0" smtClean="0"/>
              <a:t>And yet the day of your destruction comes,</a:t>
            </a:r>
          </a:p>
          <a:p>
            <a:pPr>
              <a:buNone/>
            </a:pPr>
            <a:r>
              <a:rPr lang="en-US" sz="1400" dirty="0" smtClean="0"/>
              <a:t>And it is nearer. We are not the cause,</a:t>
            </a:r>
          </a:p>
          <a:p>
            <a:pPr>
              <a:buNone/>
            </a:pPr>
            <a:r>
              <a:rPr lang="en-US" sz="1400" dirty="0" smtClean="0"/>
              <a:t>But rather a great god is, and mighty Fate.</a:t>
            </a:r>
          </a:p>
          <a:p>
            <a:pPr>
              <a:buNone/>
            </a:pPr>
            <a:r>
              <a:rPr lang="en-US" sz="1400" dirty="0" smtClean="0"/>
              <a:t>Nor was it by our sloth or sluggishness</a:t>
            </a:r>
          </a:p>
          <a:p>
            <a:pPr>
              <a:buNone/>
            </a:pPr>
            <a:r>
              <a:rPr lang="en-US" sz="1400" dirty="0" smtClean="0"/>
              <a:t>The Trojans stripped </a:t>
            </a:r>
            <a:r>
              <a:rPr lang="en-US" sz="1400" dirty="0" err="1" smtClean="0"/>
              <a:t>Patroklos</a:t>
            </a:r>
            <a:r>
              <a:rPr lang="en-US" sz="1400" dirty="0" smtClean="0"/>
              <a:t> of his armor.</a:t>
            </a:r>
          </a:p>
          <a:p>
            <a:pPr>
              <a:buNone/>
            </a:pPr>
            <a:r>
              <a:rPr lang="en-US" sz="1400" dirty="0" smtClean="0"/>
              <a:t>No, the magnificent god that </a:t>
            </a:r>
            <a:r>
              <a:rPr lang="en-US" sz="1400" dirty="0" err="1" smtClean="0"/>
              <a:t>Leto</a:t>
            </a:r>
            <a:r>
              <a:rPr lang="en-US" sz="1400" dirty="0" smtClean="0"/>
              <a:t> bore</a:t>
            </a:r>
          </a:p>
          <a:p>
            <a:pPr>
              <a:buNone/>
            </a:pPr>
            <a:r>
              <a:rPr lang="en-US" sz="1400" dirty="0" smtClean="0"/>
              <a:t>Killed him in action, and gave </a:t>
            </a:r>
            <a:r>
              <a:rPr lang="en-US" sz="1400" dirty="0" err="1" smtClean="0"/>
              <a:t>Hektor</a:t>
            </a:r>
            <a:r>
              <a:rPr lang="en-US" sz="1400" dirty="0" smtClean="0"/>
              <a:t> glory….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On this, the furies put a stop to </a:t>
            </a:r>
            <a:r>
              <a:rPr lang="en-US" sz="1400" dirty="0" err="1" smtClean="0"/>
              <a:t>Xanthos</a:t>
            </a:r>
            <a:r>
              <a:rPr lang="en-US" sz="1400" dirty="0" smtClean="0"/>
              <a:t>’ voice.</a:t>
            </a:r>
          </a:p>
          <a:p>
            <a:pPr>
              <a:buNone/>
            </a:pPr>
            <a:r>
              <a:rPr lang="en-US" sz="1400" dirty="0" smtClean="0"/>
              <a:t>In anger and gloom </a:t>
            </a:r>
            <a:r>
              <a:rPr lang="en-US" sz="1400" dirty="0" err="1" smtClean="0"/>
              <a:t>Akhilleus</a:t>
            </a:r>
            <a:r>
              <a:rPr lang="en-US" sz="1400" dirty="0" smtClean="0"/>
              <a:t> said to him:</a:t>
            </a:r>
          </a:p>
          <a:p>
            <a:pPr>
              <a:buNone/>
            </a:pPr>
            <a:r>
              <a:rPr lang="en-US" sz="1400" dirty="0" smtClean="0"/>
              <a:t>“</a:t>
            </a:r>
            <a:r>
              <a:rPr lang="en-US" sz="1400" dirty="0" err="1" smtClean="0"/>
              <a:t>Xanthos</a:t>
            </a:r>
            <a:r>
              <a:rPr lang="en-US" sz="1400" dirty="0" smtClean="0"/>
              <a:t>, why prophesy my death? No need.</a:t>
            </a:r>
          </a:p>
          <a:p>
            <a:pPr>
              <a:buNone/>
            </a:pPr>
            <a:r>
              <a:rPr lang="en-US" sz="1400" dirty="0" smtClean="0"/>
              <a:t>What is in store for me I know, know well:</a:t>
            </a:r>
          </a:p>
          <a:p>
            <a:pPr>
              <a:buNone/>
            </a:pPr>
            <a:r>
              <a:rPr lang="en-US" sz="1400" dirty="0" smtClean="0"/>
              <a:t>To die here, far away from my dear father, </a:t>
            </a:r>
          </a:p>
          <a:p>
            <a:pPr>
              <a:buNone/>
            </a:pPr>
            <a:r>
              <a:rPr lang="en-US" sz="1400" dirty="0" smtClean="0"/>
              <a:t>My mother, too. No matter. All that matters</a:t>
            </a:r>
          </a:p>
          <a:p>
            <a:pPr>
              <a:buNone/>
            </a:pPr>
            <a:r>
              <a:rPr lang="en-US" sz="1400" dirty="0" smtClean="0"/>
              <a:t>Is that I shall not call a halt today</a:t>
            </a:r>
          </a:p>
          <a:p>
            <a:pPr>
              <a:buNone/>
            </a:pPr>
            <a:r>
              <a:rPr lang="en-US" sz="1400" dirty="0" smtClean="0"/>
              <a:t>Till I have made the Trojans sick of war!”</a:t>
            </a:r>
          </a:p>
          <a:p>
            <a:pPr>
              <a:buNone/>
            </a:pPr>
            <a:r>
              <a:rPr lang="en-US" sz="1400" dirty="0" smtClean="0"/>
              <a:t>19.452-472</a:t>
            </a:r>
          </a:p>
        </p:txBody>
      </p:sp>
      <p:pic>
        <p:nvPicPr>
          <p:cNvPr id="4" name="Picture 3" descr="Henri Regnault, 1868. Museum of Fine Arts, Boston." title="painting of Automedon with the Horses of Achille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9861" y="914400"/>
            <a:ext cx="465851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29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Gods Return to Battle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4191000" cy="493776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Zeus:</a:t>
            </a:r>
          </a:p>
          <a:p>
            <a:pPr>
              <a:buNone/>
            </a:pPr>
            <a:r>
              <a:rPr lang="en-US" dirty="0" smtClean="0"/>
              <a:t>“But you others,</a:t>
            </a:r>
          </a:p>
          <a:p>
            <a:pPr>
              <a:buNone/>
            </a:pPr>
            <a:r>
              <a:rPr lang="en-US" dirty="0" smtClean="0"/>
              <a:t>Go into action, side with men of Troy</a:t>
            </a:r>
          </a:p>
          <a:p>
            <a:pPr>
              <a:buNone/>
            </a:pPr>
            <a:r>
              <a:rPr lang="en-US" dirty="0" smtClean="0"/>
              <a:t>Or with </a:t>
            </a:r>
            <a:r>
              <a:rPr lang="en-US" dirty="0" err="1" smtClean="0"/>
              <a:t>Akhaians</a:t>
            </a:r>
            <a:r>
              <a:rPr lang="en-US" dirty="0" smtClean="0"/>
              <a:t>, as each has a mind to.</a:t>
            </a:r>
          </a:p>
          <a:p>
            <a:pPr>
              <a:buNone/>
            </a:pPr>
            <a:r>
              <a:rPr lang="en-US" dirty="0" smtClean="0"/>
              <a:t>Suppose </a:t>
            </a:r>
            <a:r>
              <a:rPr lang="en-US" dirty="0" err="1" smtClean="0"/>
              <a:t>Akhilleus</a:t>
            </a:r>
            <a:r>
              <a:rPr lang="en-US" dirty="0" smtClean="0"/>
              <a:t> takes the Trojans on</a:t>
            </a:r>
          </a:p>
          <a:p>
            <a:pPr>
              <a:buNone/>
            </a:pPr>
            <a:r>
              <a:rPr lang="en-US" dirty="0" smtClean="0"/>
              <a:t>Alone: not for a minute will they hold him.</a:t>
            </a:r>
          </a:p>
          <a:p>
            <a:pPr>
              <a:buNone/>
            </a:pPr>
            <a:r>
              <a:rPr lang="en-US" dirty="0" smtClean="0"/>
              <a:t>In times past they used to shake to see him,</a:t>
            </a:r>
          </a:p>
          <a:p>
            <a:pPr>
              <a:buNone/>
            </a:pPr>
            <a:r>
              <a:rPr lang="en-US" dirty="0" smtClean="0"/>
              <a:t>And now he’s mad with rage for his friend’s death,</a:t>
            </a:r>
          </a:p>
          <a:p>
            <a:pPr>
              <a:buNone/>
            </a:pPr>
            <a:r>
              <a:rPr lang="en-US" dirty="0" smtClean="0"/>
              <a:t>I fear he’ll break the wall down, sack the town,</a:t>
            </a:r>
          </a:p>
          <a:p>
            <a:pPr>
              <a:buNone/>
            </a:pPr>
            <a:r>
              <a:rPr lang="en-US" dirty="0" smtClean="0"/>
              <a:t>Before the time has come for it.” (20.27-35)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So the gods in bliss</a:t>
            </a:r>
          </a:p>
          <a:p>
            <a:pPr>
              <a:buNone/>
            </a:pPr>
            <a:r>
              <a:rPr lang="en-US" dirty="0" smtClean="0"/>
              <a:t>Roused the contenders, hurled them into war,</a:t>
            </a:r>
          </a:p>
          <a:p>
            <a:pPr>
              <a:buNone/>
            </a:pPr>
            <a:r>
              <a:rPr lang="en-US" dirty="0" smtClean="0"/>
              <a:t>And broke in massive strife among themselves. (20.60-62)</a:t>
            </a:r>
          </a:p>
        </p:txBody>
      </p:sp>
      <p:pic>
        <p:nvPicPr>
          <p:cNvPr id="3074" name="Picture 2" descr="Raffaelo Sanzio (Raphael), 1517-18. Villa Farnesini, Rome.&#10;" title="painting of the Council of the God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151376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79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Akhilleus</a:t>
            </a:r>
            <a:r>
              <a:rPr lang="en-US" dirty="0" smtClean="0"/>
              <a:t> and </a:t>
            </a:r>
            <a:r>
              <a:rPr lang="en-US" dirty="0" err="1" smtClean="0"/>
              <a:t>Aineias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267200" cy="3810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“Royal </a:t>
            </a:r>
            <a:r>
              <a:rPr lang="en-US" sz="1800" dirty="0" err="1" smtClean="0"/>
              <a:t>Peleus</a:t>
            </a:r>
            <a:r>
              <a:rPr lang="en-US" sz="1800" dirty="0" smtClean="0"/>
              <a:t>’ son you are said to be,</a:t>
            </a:r>
          </a:p>
          <a:p>
            <a:pPr>
              <a:buNone/>
            </a:pPr>
            <a:r>
              <a:rPr lang="en-US" sz="1800" dirty="0" smtClean="0"/>
              <a:t>And the salt-sea goddess Thetis was your mother.</a:t>
            </a:r>
          </a:p>
          <a:p>
            <a:pPr>
              <a:buNone/>
            </a:pPr>
            <a:r>
              <a:rPr lang="en-US" sz="1800" dirty="0" smtClean="0"/>
              <a:t>My own claim is that I was born the son</a:t>
            </a:r>
          </a:p>
          <a:p>
            <a:pPr>
              <a:buNone/>
            </a:pPr>
            <a:r>
              <a:rPr lang="en-US" sz="1800" dirty="0" smtClean="0"/>
              <a:t>Of </a:t>
            </a:r>
            <a:r>
              <a:rPr lang="en-US" sz="1800" dirty="0" err="1" smtClean="0"/>
              <a:t>Ankhises</a:t>
            </a:r>
            <a:r>
              <a:rPr lang="en-US" sz="1800" dirty="0" smtClean="0"/>
              <a:t>, the hero, and my mother</a:t>
            </a:r>
          </a:p>
          <a:p>
            <a:pPr>
              <a:buNone/>
            </a:pPr>
            <a:r>
              <a:rPr lang="en-US" sz="1800" dirty="0" smtClean="0"/>
              <a:t>Is Aphrodite. Of these four, one pair</a:t>
            </a:r>
          </a:p>
          <a:p>
            <a:pPr>
              <a:buNone/>
            </a:pPr>
            <a:r>
              <a:rPr lang="en-US" sz="1800" dirty="0" smtClean="0"/>
              <a:t>Will mourn a son today…”</a:t>
            </a:r>
          </a:p>
          <a:p>
            <a:pPr>
              <a:buNone/>
            </a:pPr>
            <a:r>
              <a:rPr lang="en-US" sz="1800" dirty="0" smtClean="0"/>
              <a:t>20.237-42</a:t>
            </a:r>
          </a:p>
        </p:txBody>
      </p:sp>
      <p:pic>
        <p:nvPicPr>
          <p:cNvPr id="4098" name="Picture 2" descr="Homer Watson, 1930. National Gallery of Canada, Ottawa." title="pencil sketch of the battle between Achilles and Aene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3352800" cy="427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01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Which Greek hero protects the body of </a:t>
            </a:r>
            <a:r>
              <a:rPr lang="en-US" dirty="0" err="1" smtClean="0"/>
              <a:t>Patroclus</a:t>
            </a:r>
            <a:r>
              <a:rPr lang="en-US" dirty="0" smtClean="0"/>
              <a:t> as it lies in the field?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Achilles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Agamemnon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Nestor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Menelaus</a:t>
            </a:r>
          </a:p>
        </p:txBody>
      </p:sp>
    </p:spTree>
    <p:extLst>
      <p:ext uri="{BB962C8B-B14F-4D97-AF65-F5344CB8AC3E}">
        <p14:creationId xmlns:p14="http://schemas.microsoft.com/office/powerpoint/2010/main" val="42776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What happens to </a:t>
            </a:r>
            <a:r>
              <a:rPr lang="en-US" dirty="0" err="1" smtClean="0"/>
              <a:t>Patroclus</a:t>
            </a:r>
            <a:r>
              <a:rPr lang="en-US" dirty="0" smtClean="0"/>
              <a:t>’ body once it is returned to the Greek camp?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/>
              <a:t>I</a:t>
            </a:r>
            <a:r>
              <a:rPr lang="en-US" dirty="0" smtClean="0"/>
              <a:t>t is quickly buried with full honors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It is neglected, and quickly decays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It is desecrated by Agamemnon and Menelaus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It remains miraculously </a:t>
            </a:r>
            <a:r>
              <a:rPr lang="en-US" dirty="0" err="1" smtClean="0"/>
              <a:t>undecayed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55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Who is the god of wine?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Demeter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Apollo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Hermes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Dionysus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4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Which of the following is an area of interest to Artemis?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hunting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menstruation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childbirth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All of the above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12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Which hero is the main subject of </a:t>
            </a:r>
            <a:r>
              <a:rPr lang="en-US" dirty="0" err="1" smtClean="0"/>
              <a:t>Philostratus</a:t>
            </a:r>
            <a:r>
              <a:rPr lang="en-US" dirty="0" smtClean="0"/>
              <a:t>’ </a:t>
            </a:r>
            <a:r>
              <a:rPr lang="en-US" i="1" dirty="0" err="1" smtClean="0"/>
              <a:t>Heroikos</a:t>
            </a:r>
            <a:r>
              <a:rPr lang="en-US" dirty="0" smtClean="0"/>
              <a:t>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Priam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Achilles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err="1" smtClean="0"/>
              <a:t>Protesilaus</a:t>
            </a:r>
            <a:endParaRPr lang="en-US" dirty="0" smtClean="0"/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Ajax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0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Which of the following is NOT a necessary characteristic of a Greek hero?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extremeness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Divine antagonism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untimeliness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goodness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21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Which animal is typically sacrificed to a hero?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ox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pig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goat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ram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8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Who is Achilles’ mother?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Thetis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Andromache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Hecuba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Hera</a:t>
            </a:r>
          </a:p>
          <a:p>
            <a:pPr marL="457200" indent="-457200">
              <a:buFont typeface="+mj-lt"/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Achilles’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22514"/>
            <a:ext cx="4191000" cy="493776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			“Now I think</a:t>
            </a:r>
          </a:p>
          <a:p>
            <a:pPr>
              <a:buNone/>
            </a:pPr>
            <a:r>
              <a:rPr lang="en-US" dirty="0" smtClean="0"/>
              <a:t>No riches can compare with being alive,</a:t>
            </a:r>
          </a:p>
          <a:p>
            <a:pPr>
              <a:buNone/>
            </a:pPr>
            <a:r>
              <a:rPr lang="en-US" dirty="0" smtClean="0"/>
              <a:t>Not even those they say this well-built Ilion</a:t>
            </a:r>
          </a:p>
          <a:p>
            <a:pPr>
              <a:buNone/>
            </a:pPr>
            <a:r>
              <a:rPr lang="en-US" dirty="0" smtClean="0"/>
              <a:t>Stored up in peace before the Achaeans came.</a:t>
            </a:r>
          </a:p>
          <a:p>
            <a:pPr>
              <a:buNone/>
            </a:pPr>
            <a:r>
              <a:rPr lang="en-US" dirty="0" smtClean="0"/>
              <a:t>Neither could all the Archer’s shrine contains</a:t>
            </a:r>
          </a:p>
          <a:p>
            <a:pPr>
              <a:buNone/>
            </a:pPr>
            <a:r>
              <a:rPr lang="en-US" dirty="0" smtClean="0"/>
              <a:t>At rocky </a:t>
            </a:r>
            <a:r>
              <a:rPr lang="en-US" dirty="0" err="1" smtClean="0"/>
              <a:t>Pytho</a:t>
            </a:r>
            <a:r>
              <a:rPr lang="en-US" dirty="0" smtClean="0"/>
              <a:t>, in the crypt of stone.</a:t>
            </a:r>
          </a:p>
          <a:p>
            <a:pPr>
              <a:buNone/>
            </a:pPr>
            <a:r>
              <a:rPr lang="en-US" dirty="0" smtClean="0"/>
              <a:t>A man may come by cattle and sheep in raids;</a:t>
            </a:r>
          </a:p>
          <a:p>
            <a:pPr>
              <a:buNone/>
            </a:pPr>
            <a:r>
              <a:rPr lang="en-US" dirty="0" smtClean="0"/>
              <a:t>Tripods he buys, and tawny-headed horses;</a:t>
            </a:r>
          </a:p>
          <a:p>
            <a:pPr>
              <a:buNone/>
            </a:pPr>
            <a:r>
              <a:rPr lang="en-US" dirty="0" smtClean="0"/>
              <a:t>But his life’s breath cannot be hunted back</a:t>
            </a:r>
          </a:p>
          <a:p>
            <a:pPr>
              <a:buNone/>
            </a:pPr>
            <a:r>
              <a:rPr lang="en-US" dirty="0" smtClean="0"/>
              <a:t>Or be recaptured once it pass his lips.</a:t>
            </a:r>
          </a:p>
          <a:p>
            <a:pPr>
              <a:buNone/>
            </a:pPr>
            <a:r>
              <a:rPr lang="en-US" dirty="0" smtClean="0"/>
              <a:t>My mother, Thetis of the silvery feet,</a:t>
            </a:r>
          </a:p>
          <a:p>
            <a:pPr>
              <a:buNone/>
            </a:pPr>
            <a:r>
              <a:rPr lang="en-US" dirty="0" smtClean="0"/>
              <a:t>Tells me of two possible destinies </a:t>
            </a:r>
          </a:p>
          <a:p>
            <a:pPr>
              <a:buNone/>
            </a:pPr>
            <a:r>
              <a:rPr lang="en-US" dirty="0" smtClean="0"/>
              <a:t>Carrying me toward death: two ways:</a:t>
            </a:r>
          </a:p>
          <a:p>
            <a:pPr>
              <a:buNone/>
            </a:pPr>
            <a:r>
              <a:rPr lang="en-US" dirty="0" smtClean="0"/>
              <a:t>If on the one hand I remain to fight</a:t>
            </a:r>
          </a:p>
          <a:p>
            <a:pPr>
              <a:buNone/>
            </a:pPr>
            <a:r>
              <a:rPr lang="en-US" dirty="0" smtClean="0"/>
              <a:t>Around Troy town, I lose all hope of home</a:t>
            </a:r>
          </a:p>
          <a:p>
            <a:pPr>
              <a:buNone/>
            </a:pPr>
            <a:r>
              <a:rPr lang="en-US" dirty="0" smtClean="0"/>
              <a:t>But gain unfading glory; on the other,</a:t>
            </a:r>
          </a:p>
          <a:p>
            <a:pPr>
              <a:buNone/>
            </a:pPr>
            <a:r>
              <a:rPr lang="en-US" dirty="0" smtClean="0"/>
              <a:t>If I sail back to my own land my glory</a:t>
            </a:r>
          </a:p>
          <a:p>
            <a:pPr>
              <a:buNone/>
            </a:pPr>
            <a:r>
              <a:rPr lang="en-US" dirty="0" smtClean="0"/>
              <a:t>Fails – but a long life lies ahead for me.”</a:t>
            </a:r>
          </a:p>
          <a:p>
            <a:pPr>
              <a:buNone/>
            </a:pPr>
            <a:r>
              <a:rPr lang="en-US" dirty="0" smtClean="0"/>
              <a:t>9.489-50</a:t>
            </a:r>
          </a:p>
        </p:txBody>
      </p:sp>
      <p:pic>
        <p:nvPicPr>
          <p:cNvPr id="4" name="Picture 3" descr="1982, directed by Ridley Scott." title="movie still of Rutger Hauer hodling a bird, from Blade Runne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907815"/>
            <a:ext cx="3385250" cy="21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Achilles’ Great Dilemma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 smtClean="0">
                <a:solidFill>
                  <a:srgbClr val="FF0000"/>
                </a:solidFill>
              </a:rPr>
              <a:t>kleos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(fame) vs. </a:t>
            </a:r>
            <a:r>
              <a:rPr lang="en-US" b="1" i="1" dirty="0" err="1" smtClean="0">
                <a:solidFill>
                  <a:srgbClr val="FF0000"/>
                </a:solidFill>
              </a:rPr>
              <a:t>nostos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(homecoming)</a:t>
            </a:r>
            <a:endParaRPr lang="en-US" i="1" dirty="0" smtClean="0"/>
          </a:p>
          <a:p>
            <a:r>
              <a:rPr lang="en-US" dirty="0" smtClean="0"/>
              <a:t>If he gets one, he can’t have the other</a:t>
            </a:r>
          </a:p>
          <a:p>
            <a:r>
              <a:rPr lang="en-US" dirty="0" smtClean="0"/>
              <a:t>In Book 1, he withdraws from battle</a:t>
            </a:r>
          </a:p>
          <a:p>
            <a:r>
              <a:rPr lang="en-US" dirty="0" smtClean="0"/>
              <a:t>In Book 9, he seems to choose </a:t>
            </a:r>
            <a:r>
              <a:rPr lang="en-US" b="1" i="1" dirty="0" err="1" smtClean="0">
                <a:solidFill>
                  <a:srgbClr val="FF0000"/>
                </a:solidFill>
              </a:rPr>
              <a:t>nostos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over </a:t>
            </a:r>
            <a:r>
              <a:rPr lang="en-US" b="1" i="1" dirty="0" err="1" smtClean="0">
                <a:solidFill>
                  <a:srgbClr val="FF0000"/>
                </a:solidFill>
              </a:rPr>
              <a:t>kleos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 Greek army suffers defeat after defeat</a:t>
            </a:r>
          </a:p>
          <a:p>
            <a:r>
              <a:rPr lang="en-US" dirty="0" smtClean="0"/>
              <a:t>This section of the poem (Books 13-18) is about how to bring Achilles back to the battle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Achilles’ Return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Achilles’ return to battle and to the social world is part of a chain reaction of deaths.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Patroclus</a:t>
            </a:r>
            <a:r>
              <a:rPr lang="en-US" dirty="0" smtClean="0"/>
              <a:t> kills </a:t>
            </a:r>
            <a:r>
              <a:rPr lang="en-US" dirty="0" err="1" smtClean="0"/>
              <a:t>Sarpedon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Hector kills </a:t>
            </a:r>
            <a:r>
              <a:rPr lang="en-US" dirty="0" err="1" smtClean="0"/>
              <a:t>Patroclus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Achilles kills Hector.</a:t>
            </a:r>
          </a:p>
          <a:p>
            <a:pPr>
              <a:buNone/>
            </a:pPr>
            <a:r>
              <a:rPr lang="en-US" dirty="0" smtClean="0"/>
              <a:t>Paris kills Achilles (after the end of the </a:t>
            </a:r>
            <a:r>
              <a:rPr lang="en-US" i="1" dirty="0" smtClean="0"/>
              <a:t>Iliad</a:t>
            </a:r>
            <a:r>
              <a:rPr lang="en-US" dirty="0" smtClean="0"/>
              <a:t>).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of the </a:t>
            </a:r>
            <a:r>
              <a:rPr lang="en-US" i="1" dirty="0" smtClean="0"/>
              <a:t>Iliad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Akhilleus</a:t>
            </a:r>
            <a:r>
              <a:rPr lang="en-US" dirty="0" smtClean="0"/>
              <a:t> has decided to re-enter the battle</a:t>
            </a:r>
          </a:p>
          <a:p>
            <a:r>
              <a:rPr lang="en-US" dirty="0" smtClean="0"/>
              <a:t>He fights brilliantly, and gets his revenge on </a:t>
            </a:r>
            <a:r>
              <a:rPr lang="en-US" dirty="0" err="1" smtClean="0"/>
              <a:t>Hektor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But this is not enough, and doesn’t bring </a:t>
            </a:r>
            <a:r>
              <a:rPr lang="en-US" dirty="0" err="1" smtClean="0"/>
              <a:t>Patrklos</a:t>
            </a:r>
            <a:r>
              <a:rPr lang="en-US" dirty="0" smtClean="0"/>
              <a:t> back.</a:t>
            </a:r>
          </a:p>
          <a:p>
            <a:r>
              <a:rPr lang="en-US" dirty="0" smtClean="0"/>
              <a:t>Book 23: Funeral Games for </a:t>
            </a:r>
            <a:r>
              <a:rPr lang="en-US" dirty="0" err="1" smtClean="0"/>
              <a:t>Patroklos</a:t>
            </a:r>
            <a:endParaRPr lang="en-US" dirty="0" smtClean="0"/>
          </a:p>
          <a:p>
            <a:r>
              <a:rPr lang="en-US" dirty="0" smtClean="0"/>
              <a:t>Book 24: Meeting with </a:t>
            </a:r>
            <a:r>
              <a:rPr lang="en-US" dirty="0" err="1" smtClean="0"/>
              <a:t>Priam</a:t>
            </a:r>
            <a:endParaRPr lang="en-US" dirty="0" smtClean="0"/>
          </a:p>
          <a:p>
            <a:r>
              <a:rPr lang="en-US" dirty="0" smtClean="0"/>
              <a:t>These last two books re-integrate </a:t>
            </a:r>
            <a:r>
              <a:rPr lang="en-US" dirty="0" err="1" smtClean="0"/>
              <a:t>Akhilleus</a:t>
            </a:r>
            <a:r>
              <a:rPr lang="en-US" dirty="0" smtClean="0"/>
              <a:t> into the human world, in different ways.</a:t>
            </a:r>
          </a:p>
          <a:p>
            <a:r>
              <a:rPr lang="en-US" dirty="0" smtClean="0"/>
              <a:t>Theme of care for the dead – your own dead, and even the dead of your enemies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5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Menelaus over the body of </a:t>
            </a:r>
            <a:r>
              <a:rPr lang="en-US" sz="3200" dirty="0" err="1" smtClean="0"/>
              <a:t>Patroklos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6324600" cy="25146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800" dirty="0" smtClean="0"/>
              <a:t>In the midst of the great fight</a:t>
            </a:r>
          </a:p>
          <a:p>
            <a:pPr>
              <a:buNone/>
            </a:pPr>
            <a:r>
              <a:rPr lang="en-US" sz="1800" dirty="0" smtClean="0"/>
              <a:t>The eye of </a:t>
            </a:r>
            <a:r>
              <a:rPr lang="en-US" sz="1800" dirty="0" err="1" smtClean="0"/>
              <a:t>Menelaos</a:t>
            </a:r>
            <a:r>
              <a:rPr lang="en-US" sz="1800" dirty="0" smtClean="0"/>
              <a:t>, dear to the </a:t>
            </a:r>
            <a:r>
              <a:rPr lang="en-US" sz="1800" dirty="0" err="1" smtClean="0"/>
              <a:t>wargod</a:t>
            </a:r>
            <a:r>
              <a:rPr lang="en-US" sz="1800" dirty="0" smtClean="0"/>
              <a:t>,</a:t>
            </a:r>
          </a:p>
          <a:p>
            <a:pPr>
              <a:buNone/>
            </a:pPr>
            <a:r>
              <a:rPr lang="en-US" sz="1800" dirty="0" smtClean="0"/>
              <a:t>Had seen </a:t>
            </a:r>
            <a:r>
              <a:rPr lang="en-US" sz="1800" dirty="0" err="1" smtClean="0"/>
              <a:t>Patroklos</a:t>
            </a:r>
            <a:r>
              <a:rPr lang="en-US" sz="1800" dirty="0" smtClean="0"/>
              <a:t> brought down by the Trojans.</a:t>
            </a:r>
          </a:p>
          <a:p>
            <a:pPr>
              <a:buNone/>
            </a:pPr>
            <a:r>
              <a:rPr lang="en-US" sz="1800" dirty="0" smtClean="0"/>
              <a:t>Now he came forward in his fiery bronze</a:t>
            </a:r>
          </a:p>
          <a:p>
            <a:pPr>
              <a:buNone/>
            </a:pPr>
            <a:r>
              <a:rPr lang="en-US" sz="1800" dirty="0" smtClean="0"/>
              <a:t>Through clashing men to stand astride the body –</a:t>
            </a:r>
          </a:p>
          <a:p>
            <a:pPr>
              <a:buNone/>
            </a:pPr>
            <a:r>
              <a:rPr lang="en-US" sz="1800" dirty="0" smtClean="0"/>
              <a:t>Protective as a heifer who has dropped</a:t>
            </a:r>
          </a:p>
          <a:p>
            <a:pPr>
              <a:buNone/>
            </a:pPr>
            <a:r>
              <a:rPr lang="en-US" sz="1800" dirty="0" smtClean="0"/>
              <a:t>Her first-born calf: she stands above it, lowing,</a:t>
            </a:r>
          </a:p>
          <a:p>
            <a:pPr>
              <a:buNone/>
            </a:pPr>
            <a:r>
              <a:rPr lang="en-US" sz="1800" dirty="0" smtClean="0"/>
              <a:t>Never having known birth-pangs before.</a:t>
            </a:r>
          </a:p>
          <a:p>
            <a:pPr>
              <a:buNone/>
            </a:pPr>
            <a:r>
              <a:rPr lang="en-US" sz="1800" dirty="0" smtClean="0"/>
              <a:t>So, over dead </a:t>
            </a:r>
            <a:r>
              <a:rPr lang="en-US" sz="1800" dirty="0" err="1" smtClean="0"/>
              <a:t>Patroklos</a:t>
            </a:r>
            <a:r>
              <a:rPr lang="en-US" sz="1800" dirty="0" smtClean="0"/>
              <a:t>, </a:t>
            </a:r>
            <a:r>
              <a:rPr lang="en-US" sz="1800" dirty="0" err="1" smtClean="0"/>
              <a:t>Menelaos</a:t>
            </a: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Planted his heels….</a:t>
            </a:r>
          </a:p>
        </p:txBody>
      </p:sp>
      <p:pic>
        <p:nvPicPr>
          <p:cNvPr id="4" name="Picture 3" descr="assembled c. 1570 from fragments of ancient sculptures and from modern elements. Loggia dei Lanci, Piazza della Signoria, Florence." title="sculpture of Menelaus holding body of Patroklo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1346200"/>
            <a:ext cx="3105149" cy="4140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CLAS 220 Introduction to Classical Mythology&amp;quot;&quot;/&gt;&lt;property id=&quot;20307&quot; value=&quot;256&quot;/&gt;&lt;/object&gt;&lt;object type=&quot;3&quot; unique_id=&quot;10004&quot;&gt;&lt;property id=&quot;20148&quot; value=&quot;5&quot;/&gt;&lt;property id=&quot;20300&quot; value=&quot;Slide 6 - &amp;quot;Achilles’ Great Dilemma&amp;amp;#x09;&amp;quot;&quot;/&gt;&lt;property id=&quot;20307&quot; value=&quot;257&quot;/&gt;&lt;/object&gt;&lt;object type=&quot;3&quot; unique_id=&quot;10005&quot;&gt;&lt;property id=&quot;20148&quot; value=&quot;5&quot;/&gt;&lt;property id=&quot;20300&quot; value=&quot;Slide 7 - &amp;quot;Achilles’ Return&amp;quot;&quot;/&gt;&lt;property id=&quot;20307&quot; value=&quot;283&quot;/&gt;&lt;/object&gt;&lt;object type=&quot;3&quot; unique_id=&quot;10030&quot;&gt;&lt;property id=&quot;20148&quot; value=&quot;5&quot;/&gt;&lt;property id=&quot;20300&quot; value=&quot;Slide 9 - &amp;quot;Menelaus over the body of Patroklos&amp;quot;&quot;/&gt;&lt;property id=&quot;20307&quot; value=&quot;286&quot;/&gt;&lt;/object&gt;&lt;object type=&quot;3&quot; unique_id=&quot;10031&quot;&gt;&lt;property id=&quot;20148&quot; value=&quot;5&quot;/&gt;&lt;property id=&quot;20300&quot; value=&quot;Slide 10 - &amp;quot;Hector Takes the Armor of Akhilleus/Patroklos&amp;quot;&quot;/&gt;&lt;property id=&quot;20307&quot; value=&quot;270&quot;/&gt;&lt;/object&gt;&lt;object type=&quot;3&quot; unique_id=&quot;10032&quot;&gt;&lt;property id=&quot;20148&quot; value=&quot;5&quot;/&gt;&lt;property id=&quot;20300&quot; value=&quot;Slide 12 - &amp;quot;The Grief of Akhilleus&amp;quot;&quot;/&gt;&lt;property id=&quot;20307&quot; value=&quot;272&quot;/&gt;&lt;/object&gt;&lt;object type=&quot;3&quot; unique_id=&quot;10033&quot;&gt;&lt;property id=&quot;20148&quot; value=&quot;5&quot;/&gt;&lt;property id=&quot;20300&quot; value=&quot;Slide 13 - &amp;quot;The Grief of Thetis&amp;quot;&quot;/&gt;&lt;property id=&quot;20307&quot; value=&quot;273&quot;/&gt;&lt;/object&gt;&lt;object type=&quot;3&quot; unique_id=&quot;10034&quot;&gt;&lt;property id=&quot;20148&quot; value=&quot;5&quot;/&gt;&lt;property id=&quot;20300&quot; value=&quot;Slide 14 - &amp;quot;Achilles Roars&amp;quot;&quot;/&gt;&lt;property id=&quot;20307&quot; value=&quot;274&quot;/&gt;&lt;/object&gt;&lt;object type=&quot;3&quot; unique_id=&quot;10035&quot;&gt;&lt;property id=&quot;20148&quot; value=&quot;5&quot;/&gt;&lt;property id=&quot;20300&quot; value=&quot;Slide 15 - &amp;quot;After the death of Patroklos:  Trojans Plan&amp;quot;&quot;/&gt;&lt;property id=&quot;20307&quot; value=&quot;298&quot;/&gt;&lt;/object&gt;&lt;object type=&quot;3&quot; unique_id=&quot;10036&quot;&gt;&lt;property id=&quot;20148&quot; value=&quot;5&quot;/&gt;&lt;property id=&quot;20300&quot; value=&quot;Slide 16 - &amp;quot;After the death of Patroklos:  Greeks Lament&amp;quot;&quot;/&gt;&lt;property id=&quot;20307&quot; value=&quot;299&quot;/&gt;&lt;/object&gt;&lt;object type=&quot;3&quot; unique_id=&quot;10037&quot;&gt;&lt;property id=&quot;20148&quot; value=&quot;5&quot;/&gt;&lt;property id=&quot;20300&quot; value=&quot;Slide 17 - &amp;quot;Patroklos Mourned&amp;quot;&quot;/&gt;&lt;property id=&quot;20307&quot; value=&quot;287&quot;/&gt;&lt;/object&gt;&lt;object type=&quot;3&quot; unique_id=&quot;10038&quot;&gt;&lt;property id=&quot;20148&quot; value=&quot;5&quot;/&gt;&lt;property id=&quot;20300&quot; value=&quot;Slide 19 - &amp;quot;The Shield of Achilles – Ekphrasis:  the description of a work of visual art  in a work of literature&amp;quot;&quot;/&gt;&lt;property id=&quot;20307&quot; value=&quot;277&quot;/&gt;&lt;/object&gt;&lt;object type=&quot;3&quot; unique_id=&quot;10039&quot;&gt;&lt;property id=&quot;20148&quot; value=&quot;5&quot;/&gt;&lt;property id=&quot;20300&quot; value=&quot;Slide 20 - &amp;quot;On the Shield:  City of Peace&amp;quot;&quot;/&gt;&lt;property id=&quot;20307&quot; value=&quot;288&quot;/&gt;&lt;/object&gt;&lt;object type=&quot;3&quot; unique_id=&quot;10040&quot;&gt;&lt;property id=&quot;20148&quot; value=&quot;5&quot;/&gt;&lt;property id=&quot;20300&quot; value=&quot;Slide 21 - &amp;quot;On the Shield: City of War&amp;quot;&quot;/&gt;&lt;property id=&quot;20307&quot; value=&quot;289&quot;/&gt;&lt;/object&gt;&lt;object type=&quot;3&quot; unique_id=&quot;10041&quot;&gt;&lt;property id=&quot;20148&quot; value=&quot;5&quot;/&gt;&lt;property id=&quot;20300&quot; value=&quot;Slide 22 - &amp;quot;On the shield Daily Life (farming, festivals)&amp;quot;&quot;/&gt;&lt;property id=&quot;20307&quot; value=&quot;290&quot;/&gt;&lt;/object&gt;&lt;object type=&quot;3&quot; unique_id=&quot;10802&quot;&gt;&lt;property id=&quot;20148&quot; value=&quot;5&quot;/&gt;&lt;property id=&quot;20300&quot; value=&quot;Slide 8 - &amp;quot;The end of the Iliad&amp;quot;&quot;/&gt;&lt;property id=&quot;20307&quot; value=&quot;308&quot;/&gt;&lt;/object&gt;&lt;object type=&quot;3&quot; unique_id=&quot;10803&quot;&gt;&lt;property id=&quot;20148&quot; value=&quot;5&quot;/&gt;&lt;property id=&quot;20300&quot; value=&quot;Slide 23 - &amp;quot;Care for Patroklos’ Body&amp;quot;&quot;/&gt;&lt;property id=&quot;20307&quot; value=&quot;301&quot;/&gt;&lt;/object&gt;&lt;object type=&quot;3&quot; unique_id=&quot;10804&quot;&gt;&lt;property id=&quot;20148&quot; value=&quot;5&quot;/&gt;&lt;property id=&quot;20300&quot; value=&quot;Slide 24 - &amp;quot;Akhilleus Abandons his Rage&amp;quot;&quot;/&gt;&lt;property id=&quot;20307&quot; value=&quot;302&quot;/&gt;&lt;/object&gt;&lt;object type=&quot;3&quot; unique_id=&quot;10805&quot;&gt;&lt;property id=&quot;20148&quot; value=&quot;5&quot;/&gt;&lt;property id=&quot;20300&quot; value=&quot;Slide 25 - &amp;quot;Agamemnon Replies&amp;quot;&quot;/&gt;&lt;property id=&quot;20307&quot; value=&quot;303&quot;/&gt;&lt;/object&gt;&lt;object type=&quot;3&quot; unique_id=&quot;10806&quot;&gt;&lt;property id=&quot;20148&quot; value=&quot;5&quot;/&gt;&lt;property id=&quot;20300&quot; value=&quot;Slide 26 - &amp;quot;Meleager (review)&amp;quot;&quot;/&gt;&lt;property id=&quot;20307&quot; value=&quot;304&quot;/&gt;&lt;/object&gt;&lt;object type=&quot;3&quot; unique_id=&quot;10807&quot;&gt;&lt;property id=&quot;20148&quot; value=&quot;5&quot;/&gt;&lt;property id=&quot;20300&quot; value=&quot;Slide 27 - &amp;quot;The Horse (Xanthus) Speaks&amp;quot;&quot;/&gt;&lt;property id=&quot;20307&quot; value=&quot;305&quot;/&gt;&lt;/object&gt;&lt;object type=&quot;3&quot; unique_id=&quot;10808&quot;&gt;&lt;property id=&quot;20148&quot; value=&quot;5&quot;/&gt;&lt;property id=&quot;20300&quot; value=&quot;Slide 28 - &amp;quot;The Gods Return to Battle&amp;quot;&quot;/&gt;&lt;property id=&quot;20307&quot; value=&quot;306&quot;/&gt;&lt;/object&gt;&lt;object type=&quot;3&quot; unique_id=&quot;10809&quot;&gt;&lt;property id=&quot;20148&quot; value=&quot;5&quot;/&gt;&lt;property id=&quot;20300&quot; value=&quot;Slide 29 - &amp;quot;Akhilleus and Aineias&amp;quot;&quot;/&gt;&lt;property id=&quot;20307&quot; value=&quot;307&quot;/&gt;&lt;/object&gt;&lt;object type=&quot;3&quot; unique_id=&quot;11852&quot;&gt;&lt;property id=&quot;20148&quot; value=&quot;5&quot;/&gt;&lt;property id=&quot;20300&quot; value=&quot;Slide 5 - &amp;quot;Achilles’ Response&amp;quot;&quot;/&gt;&lt;property id=&quot;20307&quot; value=&quot;309&quot;/&gt;&lt;/object&gt;&lt;object type=&quot;3&quot; unique_id=&quot;12061&quot;&gt;&lt;property id=&quot;20148&quot; value=&quot;5&quot;/&gt;&lt;property id=&quot;20300&quot; value=&quot;Slide 2 - &amp;quot;Quiz Question&amp;quot;&quot;/&gt;&lt;property id=&quot;20307&quot; value=&quot;311&quot;/&gt;&lt;/object&gt;&lt;object type=&quot;3&quot; unique_id=&quot;12062&quot;&gt;&lt;property id=&quot;20148&quot; value=&quot;5&quot;/&gt;&lt;property id=&quot;20300&quot; value=&quot;Slide 3 - &amp;quot;Quiz Question&amp;quot;&quot;/&gt;&lt;property id=&quot;20307&quot; value=&quot;310&quot;/&gt;&lt;/object&gt;&lt;object type=&quot;3&quot; unique_id=&quot;12063&quot;&gt;&lt;property id=&quot;20148&quot; value=&quot;5&quot;/&gt;&lt;property id=&quot;20300&quot; value=&quot;Slide 4 - &amp;quot;Quiz Question&amp;quot;&quot;/&gt;&lt;property id=&quot;20307&quot; value=&quot;312&quot;/&gt;&lt;/object&gt;&lt;object type=&quot;3&quot; unique_id=&quot;12064&quot;&gt;&lt;property id=&quot;20148&quot; value=&quot;5&quot;/&gt;&lt;property id=&quot;20300&quot; value=&quot;Slide 18 - &amp;quot;Quiz Question&amp;quot;&quot;/&gt;&lt;property id=&quot;20307&quot; value=&quot;313&quot;/&gt;&lt;/object&gt;&lt;object type=&quot;3&quot; unique_id=&quot;12065&quot;&gt;&lt;property id=&quot;20148&quot; value=&quot;5&quot;/&gt;&lt;property id=&quot;20300&quot; value=&quot;Slide 30 - &amp;quot;Quiz Question&amp;quot;&quot;/&gt;&lt;property id=&quot;20307&quot; value=&quot;314&quot;/&gt;&lt;/object&gt;&lt;object type=&quot;3&quot; unique_id=&quot;12384&quot;&gt;&lt;property id=&quot;20148&quot; value=&quot;5&quot;/&gt;&lt;property id=&quot;20300&quot; value=&quot;Slide 11 - &amp;quot;Zeus Gives Hector Great Power&amp;quot;&quot;/&gt;&lt;property id=&quot;20307&quot; value=&quot;315&quot;/&gt;&lt;/object&gt;&lt;object type=&quot;3&quot; unique_id=&quot;18983&quot;&gt;&lt;property id=&quot;20148&quot; value=&quot;5&quot;/&gt;&lt;property id=&quot;20300&quot; value=&quot;Slide 31 - &amp;quot;Quiz Question&amp;quot;&quot;/&gt;&lt;property id=&quot;20307&quot; value=&quot;316&quot;/&gt;&lt;/object&gt;&lt;object type=&quot;3&quot; unique_id=&quot;18984&quot;&gt;&lt;property id=&quot;20148&quot; value=&quot;5&quot;/&gt;&lt;property id=&quot;20300&quot; value=&quot;Slide 32 - &amp;quot;Quiz Question&amp;quot;&quot;/&gt;&lt;property id=&quot;20307&quot; value=&quot;317&quot;/&gt;&lt;/object&gt;&lt;object type=&quot;3&quot; unique_id=&quot;18985&quot;&gt;&lt;property id=&quot;20148&quot; value=&quot;5&quot;/&gt;&lt;property id=&quot;20300&quot; value=&quot;Slide 33 - &amp;quot;Quiz Question&amp;quot;&quot;/&gt;&lt;property id=&quot;20307&quot; value=&quot;318&quot;/&gt;&lt;/object&gt;&lt;object type=&quot;3&quot; unique_id=&quot;18986&quot;&gt;&lt;property id=&quot;20148&quot; value=&quot;5&quot;/&gt;&lt;property id=&quot;20300&quot; value=&quot;Slide 34 - &amp;quot;Quiz Question&amp;quot;&quot;/&gt;&lt;property id=&quot;20307&quot; value=&quot;319&quot;/&gt;&lt;/object&gt;&lt;object type=&quot;3&quot; unique_id=&quot;18987&quot;&gt;&lt;property id=&quot;20148&quot; value=&quot;5&quot;/&gt;&lt;property id=&quot;20300&quot; value=&quot;Slide 35 - &amp;quot;Quiz Question&amp;quot;&quot;/&gt;&lt;property id=&quot;20307&quot; value=&quot;320&quot;/&gt;&lt;/object&gt;&lt;/object&gt;&lt;object type=&quot;8&quot; unique_id=&quot;10082&quot;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2456</TotalTime>
  <Words>2475</Words>
  <Application>Microsoft Office PowerPoint</Application>
  <PresentationFormat>On-screen Show (4:3)</PresentationFormat>
  <Paragraphs>349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Impact</vt:lpstr>
      <vt:lpstr>Times New Roman</vt:lpstr>
      <vt:lpstr>Theme1</vt:lpstr>
      <vt:lpstr>CLAS 220 Introduction to Classical Mythology</vt:lpstr>
      <vt:lpstr>Quiz Question</vt:lpstr>
      <vt:lpstr>Quiz Question</vt:lpstr>
      <vt:lpstr>Quiz Question</vt:lpstr>
      <vt:lpstr>Achilles’ Response</vt:lpstr>
      <vt:lpstr>Achilles’ Great Dilemma </vt:lpstr>
      <vt:lpstr>Achilles’ Return</vt:lpstr>
      <vt:lpstr>The end of the Iliad</vt:lpstr>
      <vt:lpstr>Menelaus over the body of Patroklos</vt:lpstr>
      <vt:lpstr>Hector Takes the Armor of Akhilleus/Patroklos</vt:lpstr>
      <vt:lpstr>Zeus Gives Hector Great Power</vt:lpstr>
      <vt:lpstr>The Grief of Akhilleus</vt:lpstr>
      <vt:lpstr>The Grief of Thetis</vt:lpstr>
      <vt:lpstr>Achilles Roars</vt:lpstr>
      <vt:lpstr>After the death of Patroklos:  Trojans Plan</vt:lpstr>
      <vt:lpstr>After the death of Patroklos:  Greeks Lament</vt:lpstr>
      <vt:lpstr>Patroklos Mourned</vt:lpstr>
      <vt:lpstr>Quiz Question</vt:lpstr>
      <vt:lpstr>The Shield of Achilles – Ekphrasis:  the description of a work of visual art  in a work of literature</vt:lpstr>
      <vt:lpstr>On the Shield:  City of Peace</vt:lpstr>
      <vt:lpstr>On the Shield: City of War</vt:lpstr>
      <vt:lpstr>On the shield Daily Life (farming, festivals)</vt:lpstr>
      <vt:lpstr>Care for Patroklos’ Body</vt:lpstr>
      <vt:lpstr>Akhilleus Abandons his Rage</vt:lpstr>
      <vt:lpstr>Agamemnon Replies</vt:lpstr>
      <vt:lpstr>Meleager (review)</vt:lpstr>
      <vt:lpstr>The Horse (Xanthus) Speaks</vt:lpstr>
      <vt:lpstr>The Gods Return to Battle</vt:lpstr>
      <vt:lpstr>Akhilleus and Aineias</vt:lpstr>
      <vt:lpstr>Quiz Question</vt:lpstr>
      <vt:lpstr>Quiz Question</vt:lpstr>
      <vt:lpstr>Quiz Question</vt:lpstr>
      <vt:lpstr>Quiz Question</vt:lpstr>
      <vt:lpstr>Quiz Question</vt:lpstr>
      <vt:lpstr>Quiz 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Alexander Jamieson Beecroft</dc:creator>
  <cp:lastModifiedBy>Alexander Beecroft</cp:lastModifiedBy>
  <cp:revision>155</cp:revision>
  <dcterms:created xsi:type="dcterms:W3CDTF">2011-01-31T23:05:05Z</dcterms:created>
  <dcterms:modified xsi:type="dcterms:W3CDTF">2016-02-11T21:54:26Z</dcterms:modified>
</cp:coreProperties>
</file>